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67" r:id="rId2"/>
    <p:sldId id="824" r:id="rId3"/>
    <p:sldId id="694" r:id="rId4"/>
    <p:sldId id="823" r:id="rId5"/>
    <p:sldId id="825" r:id="rId6"/>
    <p:sldId id="696" r:id="rId7"/>
    <p:sldId id="603" r:id="rId8"/>
    <p:sldId id="827" r:id="rId9"/>
    <p:sldId id="772" r:id="rId10"/>
    <p:sldId id="829" r:id="rId11"/>
    <p:sldId id="826" r:id="rId12"/>
    <p:sldId id="830" r:id="rId13"/>
    <p:sldId id="831" r:id="rId14"/>
    <p:sldId id="628" r:id="rId15"/>
    <p:sldId id="832" r:id="rId16"/>
    <p:sldId id="793" r:id="rId17"/>
    <p:sldId id="833" r:id="rId18"/>
    <p:sldId id="840" r:id="rId19"/>
    <p:sldId id="834" r:id="rId20"/>
    <p:sldId id="835" r:id="rId21"/>
    <p:sldId id="839" r:id="rId22"/>
    <p:sldId id="836" r:id="rId23"/>
    <p:sldId id="837" r:id="rId24"/>
    <p:sldId id="838" r:id="rId25"/>
    <p:sldId id="635" r:id="rId26"/>
    <p:sldId id="63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8D9"/>
    <a:srgbClr val="C9DBF8"/>
    <a:srgbClr val="0F55CC"/>
    <a:srgbClr val="CCCCCC"/>
    <a:srgbClr val="F37001"/>
    <a:srgbClr val="0D7401"/>
    <a:srgbClr val="CCFBC0"/>
    <a:srgbClr val="970D53"/>
    <a:srgbClr val="FFDDEA"/>
    <a:srgbClr val="004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7" autoAdjust="0"/>
    <p:restoredTop sz="97840"/>
  </p:normalViewPr>
  <p:slideViewPr>
    <p:cSldViewPr snapToGrid="0">
      <p:cViewPr>
        <p:scale>
          <a:sx n="191" d="100"/>
          <a:sy n="191" d="100"/>
        </p:scale>
        <p:origin x="13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EA36D-F9F8-4ECF-B62A-3B3CCF892701}" type="datetimeFigureOut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CCA60-50D0-420A-8F9F-756F3D3C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8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20073-283F-4D84-8010-3D6F7E98C890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2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771E-202A-42B6-8ED1-4B23AB4F844C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1097-32BF-48B3-B8C9-EB6814C8A25C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3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8DBCE-58DF-4B9C-B29B-0E994D8BA11E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1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4499A-08D0-4B83-9F4E-6A4CD32CFF47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06C1E-2E95-457C-B938-DF5E8EC3FDAE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5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B21E3-CC5A-478F-AB3E-8EAAB36BE1ED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22352-D404-421A-A7E7-5B52C5B17785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2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2622-99F0-4E4D-B731-D3E96A4C3658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5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407F-D97F-4A03-80B1-0B2AA1EFCBC6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2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37A1-87E5-4259-A48C-C143F5CE5B9C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7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CDE81-D990-402C-B25D-6B4976BD0D2D}" type="datetime1">
              <a:rPr lang="ko-KR" altLang="en-US" smtClean="0"/>
              <a:t>2025. 10. 12.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FF74D-4E48-41E1-94B5-650B49277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5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5/05/19/politics/trump-putin-call-ukraine-russi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2" Type="http://schemas.openxmlformats.org/officeDocument/2006/relationships/image" Target="../media/image2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24.png"/><Relationship Id="rId19" Type="http://schemas.openxmlformats.org/officeDocument/2006/relationships/image" Target="../media/image2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5/05/19/politics/trump-putin-call-ukraine-russi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5/05/19/politics/trump-putin-call-ukraine-russi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5/05/19/politics/trump-putin-call-ukraine-russi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4245B-F8FB-472A-A261-02FE49F22960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4835" y="5431072"/>
            <a:ext cx="4243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Seong-Jin Park</a:t>
            </a:r>
          </a:p>
          <a:p>
            <a:r>
              <a:rPr lang="en-US" altLang="ko-KR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sjpark@catholic.ac.kr</a:t>
            </a:r>
            <a:endParaRPr lang="en-US" altLang="ko-KR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NLP Lab, The Catholic University of Korea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2025.10.09.</a:t>
            </a:r>
            <a:endParaRPr lang="ko-KR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C2819-C131-2D4A-AA66-1122D1D03557}"/>
              </a:ext>
            </a:extLst>
          </p:cNvPr>
          <p:cNvSpPr txBox="1"/>
          <p:nvPr/>
        </p:nvSpPr>
        <p:spPr>
          <a:xfrm>
            <a:off x="5207781" y="462307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EMNLP 2025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4C3F7-7C3F-BFF3-E66F-9F01F27B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21" y="1854747"/>
            <a:ext cx="6986358" cy="2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4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558E-79BB-FED4-FC62-729EE357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모서리가 둥근 직사각형 289">
            <a:extLst>
              <a:ext uri="{FF2B5EF4-FFF2-40B4-BE49-F238E27FC236}">
                <a16:creationId xmlns:a16="http://schemas.microsoft.com/office/drawing/2014/main" id="{5828DB91-F2F5-97DB-8FF1-9EC87978C36C}"/>
              </a:ext>
            </a:extLst>
          </p:cNvPr>
          <p:cNvSpPr/>
          <p:nvPr/>
        </p:nvSpPr>
        <p:spPr>
          <a:xfrm>
            <a:off x="7193458" y="4805368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9" name="모서리가 둥근 직사각형 288">
            <a:extLst>
              <a:ext uri="{FF2B5EF4-FFF2-40B4-BE49-F238E27FC236}">
                <a16:creationId xmlns:a16="http://schemas.microsoft.com/office/drawing/2014/main" id="{D5ABE339-B8FE-D9A9-E704-017784913805}"/>
              </a:ext>
            </a:extLst>
          </p:cNvPr>
          <p:cNvSpPr/>
          <p:nvPr/>
        </p:nvSpPr>
        <p:spPr>
          <a:xfrm>
            <a:off x="7254572" y="4741534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8" name="모서리가 둥근 직사각형 287">
            <a:extLst>
              <a:ext uri="{FF2B5EF4-FFF2-40B4-BE49-F238E27FC236}">
                <a16:creationId xmlns:a16="http://schemas.microsoft.com/office/drawing/2014/main" id="{40FCDD9D-7E0B-78E4-90E6-30B1547EC1B3}"/>
              </a:ext>
            </a:extLst>
          </p:cNvPr>
          <p:cNvSpPr/>
          <p:nvPr/>
        </p:nvSpPr>
        <p:spPr>
          <a:xfrm>
            <a:off x="7188970" y="2715113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7" name="모서리가 둥근 직사각형 286">
            <a:extLst>
              <a:ext uri="{FF2B5EF4-FFF2-40B4-BE49-F238E27FC236}">
                <a16:creationId xmlns:a16="http://schemas.microsoft.com/office/drawing/2014/main" id="{AA06BA69-B5F1-299E-3DD6-FC9448D4D92E}"/>
              </a:ext>
            </a:extLst>
          </p:cNvPr>
          <p:cNvSpPr/>
          <p:nvPr/>
        </p:nvSpPr>
        <p:spPr>
          <a:xfrm>
            <a:off x="7252328" y="2660959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4A961E01-183A-32A5-DFFD-573210A63140}"/>
              </a:ext>
            </a:extLst>
          </p:cNvPr>
          <p:cNvCxnSpPr>
            <a:cxnSpLocks/>
            <a:stCxn id="191" idx="3"/>
            <a:endCxn id="210" idx="1"/>
          </p:cNvCxnSpPr>
          <p:nvPr/>
        </p:nvCxnSpPr>
        <p:spPr>
          <a:xfrm>
            <a:off x="4589641" y="4161347"/>
            <a:ext cx="702014" cy="562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모서리가 둥근 직사각형 229">
            <a:extLst>
              <a:ext uri="{FF2B5EF4-FFF2-40B4-BE49-F238E27FC236}">
                <a16:creationId xmlns:a16="http://schemas.microsoft.com/office/drawing/2014/main" id="{8D849E78-BBFF-CDA0-166C-7B905AB86BC6}"/>
              </a:ext>
            </a:extLst>
          </p:cNvPr>
          <p:cNvSpPr/>
          <p:nvPr/>
        </p:nvSpPr>
        <p:spPr>
          <a:xfrm>
            <a:off x="500142" y="2752901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모서리가 둥근 직사각형 228">
            <a:extLst>
              <a:ext uri="{FF2B5EF4-FFF2-40B4-BE49-F238E27FC236}">
                <a16:creationId xmlns:a16="http://schemas.microsoft.com/office/drawing/2014/main" id="{A241EA66-F2F2-2225-5FDE-D0468DF77A38}"/>
              </a:ext>
            </a:extLst>
          </p:cNvPr>
          <p:cNvSpPr/>
          <p:nvPr/>
        </p:nvSpPr>
        <p:spPr>
          <a:xfrm>
            <a:off x="601833" y="2656665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17A9A0F7-99FA-451A-7F77-A31588F087A5}"/>
              </a:ext>
            </a:extLst>
          </p:cNvPr>
          <p:cNvSpPr/>
          <p:nvPr/>
        </p:nvSpPr>
        <p:spPr>
          <a:xfrm>
            <a:off x="703524" y="2560430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F03A4A-C50F-E8B0-7501-DC90DCDA65AB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3BD1B-E440-7E17-5601-50DDD7223FD2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84693-5346-A968-40EE-72248C593386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37F201-DF2D-C361-CAEB-F6485564F746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CF25C213-D647-B75A-98A8-0EEA665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38BC7D-49A9-56E9-3196-B463EBF4FC3B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Measuring Media Outlet Name Bias in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18DF-E2E8-1C81-5600-57EC5D360B8C}"/>
              </a:ext>
            </a:extLst>
          </p:cNvPr>
          <p:cNvSpPr txBox="1"/>
          <p:nvPr/>
        </p:nvSpPr>
        <p:spPr>
          <a:xfrm>
            <a:off x="712128" y="1588813"/>
            <a:ext cx="433605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 Prediction Shift Quantification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B48F2336-D9B1-2237-7628-E54A88EC1C35}"/>
              </a:ext>
            </a:extLst>
          </p:cNvPr>
          <p:cNvSpPr/>
          <p:nvPr/>
        </p:nvSpPr>
        <p:spPr>
          <a:xfrm>
            <a:off x="5286436" y="4551870"/>
            <a:ext cx="1714580" cy="1305501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08341406-6214-23CC-4F3C-D8D282DF3933}"/>
              </a:ext>
            </a:extLst>
          </p:cNvPr>
          <p:cNvSpPr/>
          <p:nvPr/>
        </p:nvSpPr>
        <p:spPr>
          <a:xfrm>
            <a:off x="805215" y="2464195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9B7B50E-5BCD-E05A-C8F0-133177AE636E}"/>
              </a:ext>
            </a:extLst>
          </p:cNvPr>
          <p:cNvSpPr txBox="1"/>
          <p:nvPr/>
        </p:nvSpPr>
        <p:spPr>
          <a:xfrm>
            <a:off x="810435" y="3384636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[Article Content]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2CE3BCE-FF55-9764-82F6-7B3FBFC9C56D}"/>
              </a:ext>
            </a:extLst>
          </p:cNvPr>
          <p:cNvGrpSpPr/>
          <p:nvPr/>
        </p:nvGrpSpPr>
        <p:grpSpPr>
          <a:xfrm>
            <a:off x="2875712" y="2320101"/>
            <a:ext cx="2227664" cy="1048397"/>
            <a:chOff x="2009988" y="1661415"/>
            <a:chExt cx="2227664" cy="104839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8B2175D-7E4A-C974-0DA7-24D20F30C4C9}"/>
                </a:ext>
              </a:extLst>
            </p:cNvPr>
            <p:cNvGrpSpPr/>
            <p:nvPr/>
          </p:nvGrpSpPr>
          <p:grpSpPr>
            <a:xfrm>
              <a:off x="2080211" y="1803861"/>
              <a:ext cx="2157441" cy="905951"/>
              <a:chOff x="5653506" y="2817123"/>
              <a:chExt cx="2157441" cy="905951"/>
            </a:xfrm>
          </p:grpSpPr>
          <p:sp>
            <p:nvSpPr>
              <p:cNvPr id="283" name="모서리가 둥근 직사각형 282">
                <a:extLst>
                  <a:ext uri="{FF2B5EF4-FFF2-40B4-BE49-F238E27FC236}">
                    <a16:creationId xmlns:a16="http://schemas.microsoft.com/office/drawing/2014/main" id="{B882E425-7BB0-F85A-F72A-E5C804226EE2}"/>
                  </a:ext>
                </a:extLst>
              </p:cNvPr>
              <p:cNvSpPr/>
              <p:nvPr/>
            </p:nvSpPr>
            <p:spPr>
              <a:xfrm>
                <a:off x="5653506" y="2942027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2" name="모서리가 둥근 직사각형 281">
                <a:extLst>
                  <a:ext uri="{FF2B5EF4-FFF2-40B4-BE49-F238E27FC236}">
                    <a16:creationId xmlns:a16="http://schemas.microsoft.com/office/drawing/2014/main" id="{8C674814-1695-3B25-C8CA-0598A6CBCC40}"/>
                  </a:ext>
                </a:extLst>
              </p:cNvPr>
              <p:cNvSpPr/>
              <p:nvPr/>
            </p:nvSpPr>
            <p:spPr>
              <a:xfrm>
                <a:off x="5704756" y="2879575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모서리가 둥근 직사각형 175">
                <a:extLst>
                  <a:ext uri="{FF2B5EF4-FFF2-40B4-BE49-F238E27FC236}">
                    <a16:creationId xmlns:a16="http://schemas.microsoft.com/office/drawing/2014/main" id="{3B6A68FC-3207-A538-C2C8-97FEAF91C22D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90F2988-B4FF-03E7-B3EC-56C85E41518C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2F65A1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The Guardian</a:t>
                </a:r>
                <a:endParaRPr kumimoji="1" lang="ko-KR" altLang="en-US" sz="1600" spc="-80" dirty="0">
                  <a:solidFill>
                    <a:srgbClr val="2F65A1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8707F84C-4C82-E1A5-A594-1F264F1E2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66584AD4-76EC-0BDD-7BF4-B225371FB94D}"/>
              </a:ext>
            </a:extLst>
          </p:cNvPr>
          <p:cNvSpPr/>
          <p:nvPr/>
        </p:nvSpPr>
        <p:spPr>
          <a:xfrm>
            <a:off x="5286436" y="2467286"/>
            <a:ext cx="1714580" cy="1319858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F5D2603-5A4F-F6E9-6F8A-D83688BAF55C}"/>
              </a:ext>
            </a:extLst>
          </p:cNvPr>
          <p:cNvSpPr txBox="1"/>
          <p:nvPr/>
        </p:nvSpPr>
        <p:spPr>
          <a:xfrm>
            <a:off x="864762" y="3709273"/>
            <a:ext cx="19386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 much for Donald Trump’s “force of personality” forcing Russian President Vladimir Putin to prove he wants to 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 the war in Ukraine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…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3C15AE6-3370-C4D2-18B2-40603FB7056A}"/>
              </a:ext>
            </a:extLst>
          </p:cNvPr>
          <p:cNvSpPr txBox="1"/>
          <p:nvPr/>
        </p:nvSpPr>
        <p:spPr>
          <a:xfrm>
            <a:off x="4174860" y="45772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LLM</a:t>
            </a:r>
          </a:p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Prediction</a:t>
            </a:r>
            <a:endParaRPr lang="ko-KR" altLang="en-US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81" name="구부러진 연결선[U] 180">
            <a:extLst>
              <a:ext uri="{FF2B5EF4-FFF2-40B4-BE49-F238E27FC236}">
                <a16:creationId xmlns:a16="http://schemas.microsoft.com/office/drawing/2014/main" id="{DF7AD9C1-A699-FD91-71AB-F11245AA4C62}"/>
              </a:ext>
            </a:extLst>
          </p:cNvPr>
          <p:cNvCxnSpPr>
            <a:cxnSpLocks/>
            <a:stCxn id="191" idx="3"/>
            <a:endCxn id="178" idx="1"/>
          </p:cNvCxnSpPr>
          <p:nvPr/>
        </p:nvCxnSpPr>
        <p:spPr>
          <a:xfrm flipV="1">
            <a:off x="4589641" y="3127215"/>
            <a:ext cx="696795" cy="1034132"/>
          </a:xfrm>
          <a:prstGeom prst="curvedConnector3">
            <a:avLst>
              <a:gd name="adj1" fmla="val 73554"/>
            </a:avLst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구부러진 연결선[U] 181">
            <a:extLst>
              <a:ext uri="{FF2B5EF4-FFF2-40B4-BE49-F238E27FC236}">
                <a16:creationId xmlns:a16="http://schemas.microsoft.com/office/drawing/2014/main" id="{1416BCFF-A517-FC4B-7BBB-DD5E6B709385}"/>
              </a:ext>
            </a:extLst>
          </p:cNvPr>
          <p:cNvCxnSpPr>
            <a:cxnSpLocks/>
            <a:stCxn id="191" idx="3"/>
            <a:endCxn id="170" idx="1"/>
          </p:cNvCxnSpPr>
          <p:nvPr/>
        </p:nvCxnSpPr>
        <p:spPr>
          <a:xfrm>
            <a:off x="4589641" y="4161347"/>
            <a:ext cx="696795" cy="1043274"/>
          </a:xfrm>
          <a:prstGeom prst="curvedConnector3">
            <a:avLst>
              <a:gd name="adj1" fmla="val 64581"/>
            </a:avLst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1FF42F9D-4C5C-73C1-9FA9-BD6C95E143B8}"/>
              </a:ext>
            </a:extLst>
          </p:cNvPr>
          <p:cNvCxnSpPr>
            <a:cxnSpLocks/>
            <a:stCxn id="176" idx="2"/>
            <a:endCxn id="191" idx="0"/>
          </p:cNvCxnSpPr>
          <p:nvPr/>
        </p:nvCxnSpPr>
        <p:spPr>
          <a:xfrm>
            <a:off x="4075906" y="3243594"/>
            <a:ext cx="0" cy="527229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026C1890-0234-A959-2F64-7AB9D6447B10}"/>
              </a:ext>
            </a:extLst>
          </p:cNvPr>
          <p:cNvGrpSpPr/>
          <p:nvPr/>
        </p:nvGrpSpPr>
        <p:grpSpPr>
          <a:xfrm>
            <a:off x="2875712" y="4945474"/>
            <a:ext cx="2227664" cy="1028599"/>
            <a:chOff x="2009988" y="1661415"/>
            <a:chExt cx="2227664" cy="1028599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97DDEB6B-37B7-AA8C-49CD-6C35B3928965}"/>
                </a:ext>
              </a:extLst>
            </p:cNvPr>
            <p:cNvGrpSpPr/>
            <p:nvPr/>
          </p:nvGrpSpPr>
          <p:grpSpPr>
            <a:xfrm>
              <a:off x="2080211" y="1803861"/>
              <a:ext cx="2157441" cy="886153"/>
              <a:chOff x="5653506" y="2817123"/>
              <a:chExt cx="2157441" cy="886153"/>
            </a:xfrm>
          </p:grpSpPr>
          <p:sp>
            <p:nvSpPr>
              <p:cNvPr id="285" name="모서리가 둥근 직사각형 284">
                <a:extLst>
                  <a:ext uri="{FF2B5EF4-FFF2-40B4-BE49-F238E27FC236}">
                    <a16:creationId xmlns:a16="http://schemas.microsoft.com/office/drawing/2014/main" id="{D57CEAEC-1393-684F-C4BC-B581385B23A9}"/>
                  </a:ext>
                </a:extLst>
              </p:cNvPr>
              <p:cNvSpPr/>
              <p:nvPr/>
            </p:nvSpPr>
            <p:spPr>
              <a:xfrm>
                <a:off x="5653506" y="2922229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4" name="모서리가 둥근 직사각형 283">
                <a:extLst>
                  <a:ext uri="{FF2B5EF4-FFF2-40B4-BE49-F238E27FC236}">
                    <a16:creationId xmlns:a16="http://schemas.microsoft.com/office/drawing/2014/main" id="{C379F813-CDDA-8C64-E031-5EA6ECEB92F4}"/>
                  </a:ext>
                </a:extLst>
              </p:cNvPr>
              <p:cNvSpPr/>
              <p:nvPr/>
            </p:nvSpPr>
            <p:spPr>
              <a:xfrm>
                <a:off x="5704756" y="2869676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7" name="모서리가 둥근 직사각형 186">
                <a:extLst>
                  <a:ext uri="{FF2B5EF4-FFF2-40B4-BE49-F238E27FC236}">
                    <a16:creationId xmlns:a16="http://schemas.microsoft.com/office/drawing/2014/main" id="{2D5F4E89-B8C3-D487-4092-48283933DDA8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C5DEF82-28C8-0CF6-28DF-A7B95E37E3E8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CA2026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Fox News</a:t>
                </a:r>
                <a:endParaRPr kumimoji="1" lang="ko-KR" altLang="en-US" spc="-80" dirty="0">
                  <a:solidFill>
                    <a:srgbClr val="CA2026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57C698C7-29F4-2920-575B-1257E22E2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EDC6F961-EB5D-225C-AECC-AF4EC9D3897B}"/>
              </a:ext>
            </a:extLst>
          </p:cNvPr>
          <p:cNvCxnSpPr>
            <a:cxnSpLocks/>
            <a:stCxn id="187" idx="0"/>
            <a:endCxn id="191" idx="2"/>
          </p:cNvCxnSpPr>
          <p:nvPr/>
        </p:nvCxnSpPr>
        <p:spPr>
          <a:xfrm flipV="1">
            <a:off x="4075906" y="4551870"/>
            <a:ext cx="0" cy="536050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0EA722F9-5A7C-4E4B-75E7-4D9C8E1F4785}"/>
              </a:ext>
            </a:extLst>
          </p:cNvPr>
          <p:cNvCxnSpPr>
            <a:cxnSpLocks/>
            <a:stCxn id="171" idx="3"/>
          </p:cNvCxnSpPr>
          <p:nvPr/>
        </p:nvCxnSpPr>
        <p:spPr>
          <a:xfrm flipV="1">
            <a:off x="2860156" y="4157487"/>
            <a:ext cx="755751" cy="533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0EEFDB5-7B09-932E-D099-2D4115D31A8D}"/>
              </a:ext>
            </a:extLst>
          </p:cNvPr>
          <p:cNvSpPr/>
          <p:nvPr/>
        </p:nvSpPr>
        <p:spPr>
          <a:xfrm>
            <a:off x="3562170" y="3770823"/>
            <a:ext cx="1027471" cy="781047"/>
          </a:xfrm>
          <a:prstGeom prst="roundRect">
            <a:avLst>
              <a:gd name="adj" fmla="val 963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LLM</a:t>
            </a:r>
            <a:endParaRPr kumimoji="1" lang="ko-KR" altLang="en-US" sz="28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9581607-81ED-6723-A81E-55FF5D6740A3}"/>
              </a:ext>
            </a:extLst>
          </p:cNvPr>
          <p:cNvSpPr txBox="1"/>
          <p:nvPr/>
        </p:nvSpPr>
        <p:spPr>
          <a:xfrm>
            <a:off x="805216" y="5463433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Original bias: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Center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1AD04EA-E5C7-2D40-8DE0-3BA667A5A339}"/>
              </a:ext>
            </a:extLst>
          </p:cNvPr>
          <p:cNvSpPr txBox="1"/>
          <p:nvPr/>
        </p:nvSpPr>
        <p:spPr>
          <a:xfrm>
            <a:off x="810435" y="2534102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[Source]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6601FF06-D048-379D-3B67-855F15BF1A95}"/>
              </a:ext>
            </a:extLst>
          </p:cNvPr>
          <p:cNvSpPr/>
          <p:nvPr/>
        </p:nvSpPr>
        <p:spPr>
          <a:xfrm>
            <a:off x="927535" y="2893378"/>
            <a:ext cx="1812312" cy="266632"/>
          </a:xfrm>
          <a:prstGeom prst="roundRect">
            <a:avLst>
              <a:gd name="adj" fmla="val 9630"/>
            </a:avLst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Media Outlet Name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A92FD70-A5B6-80AB-0E68-3850C80773A7}"/>
              </a:ext>
            </a:extLst>
          </p:cNvPr>
          <p:cNvGrpSpPr/>
          <p:nvPr/>
        </p:nvGrpSpPr>
        <p:grpSpPr>
          <a:xfrm>
            <a:off x="5843487" y="2513814"/>
            <a:ext cx="600478" cy="617135"/>
            <a:chOff x="7410300" y="1858268"/>
            <a:chExt cx="1201747" cy="120174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274F7AF8-50FA-7E68-AFFF-50A91D55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B8421C01-1410-CB24-4901-2A5AF25321FA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B4055872-4D22-9226-6656-6372DDBF3215}"/>
              </a:ext>
            </a:extLst>
          </p:cNvPr>
          <p:cNvSpPr txBox="1"/>
          <p:nvPr/>
        </p:nvSpPr>
        <p:spPr>
          <a:xfrm>
            <a:off x="5396566" y="318132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Left (-1)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8F60822-9ACA-1334-2B60-A8EBB123EBDB}"/>
              </a:ext>
            </a:extLst>
          </p:cNvPr>
          <p:cNvSpPr txBox="1"/>
          <p:nvPr/>
        </p:nvSpPr>
        <p:spPr>
          <a:xfrm>
            <a:off x="5396566" y="525846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Right (1)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4692234C-BFDE-6695-4D6E-8C04D70AA238}"/>
              </a:ext>
            </a:extLst>
          </p:cNvPr>
          <p:cNvGrpSpPr/>
          <p:nvPr/>
        </p:nvGrpSpPr>
        <p:grpSpPr>
          <a:xfrm flipH="1">
            <a:off x="5843487" y="4600751"/>
            <a:ext cx="600478" cy="617135"/>
            <a:chOff x="7410300" y="1858268"/>
            <a:chExt cx="1201747" cy="120174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2E505210-212C-7B36-B88B-6E06B3057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B9CEB700-692D-C53A-8A99-F9FC33F736EA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A4EC0D31-1E41-E23E-CB6A-BCACF8FB4FA5}"/>
              </a:ext>
            </a:extLst>
          </p:cNvPr>
          <p:cNvSpPr/>
          <p:nvPr/>
        </p:nvSpPr>
        <p:spPr>
          <a:xfrm>
            <a:off x="5897031" y="4763157"/>
            <a:ext cx="158244" cy="158244"/>
          </a:xfrm>
          <a:prstGeom prst="ellipse">
            <a:avLst/>
          </a:prstGeom>
          <a:solidFill>
            <a:srgbClr val="26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8BDB10D-E4CF-B472-7606-E684ABEB4B2F}"/>
              </a:ext>
            </a:extLst>
          </p:cNvPr>
          <p:cNvSpPr/>
          <p:nvPr/>
        </p:nvSpPr>
        <p:spPr>
          <a:xfrm>
            <a:off x="6288098" y="4867576"/>
            <a:ext cx="158244" cy="158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모서리가 둥근 직사각형 209">
            <a:extLst>
              <a:ext uri="{FF2B5EF4-FFF2-40B4-BE49-F238E27FC236}">
                <a16:creationId xmlns:a16="http://schemas.microsoft.com/office/drawing/2014/main" id="{5CAEBED3-2F5E-F12A-0FCD-A2CE3F6D95DA}"/>
              </a:ext>
            </a:extLst>
          </p:cNvPr>
          <p:cNvSpPr/>
          <p:nvPr/>
        </p:nvSpPr>
        <p:spPr>
          <a:xfrm>
            <a:off x="5291655" y="3859194"/>
            <a:ext cx="1714580" cy="61555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7C9A43-3210-518E-73AA-67E642909CCB}"/>
              </a:ext>
            </a:extLst>
          </p:cNvPr>
          <p:cNvSpPr txBox="1"/>
          <p:nvPr/>
        </p:nvSpPr>
        <p:spPr>
          <a:xfrm>
            <a:off x="5401785" y="387045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Center (0)</a:t>
            </a:r>
            <a:endParaRPr kumimoji="1" lang="ko-KR" altLang="en-US" spc="-8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6C254047-ED98-E2FA-D99A-2A3E18A3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3325134"/>
            <a:ext cx="249644" cy="24964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37FBDAB7-CA0C-AC30-48C1-D52CB6BE5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4721491"/>
            <a:ext cx="249644" cy="249644"/>
          </a:xfrm>
          <a:prstGeom prst="rect">
            <a:avLst/>
          </a:prstGeom>
        </p:spPr>
      </p:pic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2FDB91CC-6504-9750-11BB-87EAD51BB671}"/>
              </a:ext>
            </a:extLst>
          </p:cNvPr>
          <p:cNvCxnSpPr>
            <a:cxnSpLocks/>
            <a:stCxn id="210" idx="3"/>
            <a:endCxn id="226" idx="1"/>
          </p:cNvCxnSpPr>
          <p:nvPr/>
        </p:nvCxnSpPr>
        <p:spPr>
          <a:xfrm flipV="1">
            <a:off x="7006235" y="3127215"/>
            <a:ext cx="309451" cy="1039756"/>
          </a:xfrm>
          <a:prstGeom prst="bentConnector3">
            <a:avLst>
              <a:gd name="adj1" fmla="val 3261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DE8A5D2-B508-16F7-84F9-BC444525AFB7}"/>
              </a:ext>
            </a:extLst>
          </p:cNvPr>
          <p:cNvCxnSpPr>
            <a:cxnSpLocks/>
            <a:stCxn id="178" idx="3"/>
            <a:endCxn id="226" idx="1"/>
          </p:cNvCxnSpPr>
          <p:nvPr/>
        </p:nvCxnSpPr>
        <p:spPr>
          <a:xfrm>
            <a:off x="7001016" y="3127215"/>
            <a:ext cx="314670" cy="0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모서리가 둥근 직사각형 225">
            <a:extLst>
              <a:ext uri="{FF2B5EF4-FFF2-40B4-BE49-F238E27FC236}">
                <a16:creationId xmlns:a16="http://schemas.microsoft.com/office/drawing/2014/main" id="{6DDED58D-7246-AA72-C9DC-A9372C6071CD}"/>
              </a:ext>
            </a:extLst>
          </p:cNvPr>
          <p:cNvSpPr/>
          <p:nvPr/>
        </p:nvSpPr>
        <p:spPr>
          <a:xfrm>
            <a:off x="7315686" y="2606805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B5A1C58-5EA5-A0C7-D562-C06FB4F72821}"/>
              </a:ext>
            </a:extLst>
          </p:cNvPr>
          <p:cNvSpPr txBox="1"/>
          <p:nvPr/>
        </p:nvSpPr>
        <p:spPr>
          <a:xfrm>
            <a:off x="7298640" y="2637519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The Guardian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5458C4B-48C6-F63D-0805-5CD07A32D340}"/>
              </a:ext>
            </a:extLst>
          </p:cNvPr>
          <p:cNvSpPr txBox="1"/>
          <p:nvPr/>
        </p:nvSpPr>
        <p:spPr>
          <a:xfrm>
            <a:off x="1349518" y="604233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EE2FD9-C0CA-6CAB-A4E9-E60AD983880D}"/>
              </a:ext>
            </a:extLst>
          </p:cNvPr>
          <p:cNvSpPr txBox="1"/>
          <p:nvPr/>
        </p:nvSpPr>
        <p:spPr>
          <a:xfrm>
            <a:off x="7541494" y="324195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(-1)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-0.81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4331ED29-ECB9-F413-15F2-ABE06ABCD479}"/>
              </a:ext>
            </a:extLst>
          </p:cNvPr>
          <p:cNvSpPr/>
          <p:nvPr/>
        </p:nvSpPr>
        <p:spPr>
          <a:xfrm>
            <a:off x="7315686" y="4677700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0614D5E-59D4-87E9-BEBF-B217F4AE3753}"/>
              </a:ext>
            </a:extLst>
          </p:cNvPr>
          <p:cNvSpPr txBox="1"/>
          <p:nvPr/>
        </p:nvSpPr>
        <p:spPr>
          <a:xfrm>
            <a:off x="7304782" y="4708414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Fox News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104AFAB4-4434-FAA2-0A56-C98931F02BE4}"/>
              </a:ext>
            </a:extLst>
          </p:cNvPr>
          <p:cNvSpPr txBox="1"/>
          <p:nvPr/>
        </p:nvSpPr>
        <p:spPr>
          <a:xfrm>
            <a:off x="7625653" y="5312853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2730C06B-A1BB-3655-5F42-0701C9B9A188}"/>
              </a:ext>
            </a:extLst>
          </p:cNvPr>
          <p:cNvCxnSpPr>
            <a:cxnSpLocks/>
            <a:stCxn id="210" idx="3"/>
            <a:endCxn id="243" idx="1"/>
          </p:cNvCxnSpPr>
          <p:nvPr/>
        </p:nvCxnSpPr>
        <p:spPr>
          <a:xfrm>
            <a:off x="7006235" y="4166971"/>
            <a:ext cx="309451" cy="1031139"/>
          </a:xfrm>
          <a:prstGeom prst="bentConnector3">
            <a:avLst>
              <a:gd name="adj1" fmla="val 3231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6AB3D871-4E97-2CB0-ABC9-B602DC5CC238}"/>
              </a:ext>
            </a:extLst>
          </p:cNvPr>
          <p:cNvCxnSpPr>
            <a:cxnSpLocks/>
            <a:stCxn id="170" idx="3"/>
            <a:endCxn id="243" idx="1"/>
          </p:cNvCxnSpPr>
          <p:nvPr/>
        </p:nvCxnSpPr>
        <p:spPr>
          <a:xfrm flipV="1">
            <a:off x="7001016" y="5198110"/>
            <a:ext cx="314670" cy="6511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6571940-725C-AF27-4159-D11F973174A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9370627" y="3127215"/>
            <a:ext cx="255006" cy="1990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A687348-D554-8DB8-4D79-C61439A0A26B}"/>
              </a:ext>
            </a:extLst>
          </p:cNvPr>
          <p:cNvSpPr/>
          <p:nvPr/>
        </p:nvSpPr>
        <p:spPr>
          <a:xfrm>
            <a:off x="9625633" y="2608795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C32A3-3CA7-998E-C3FE-F432621A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279" y="3241033"/>
            <a:ext cx="1117348" cy="363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94D99-8810-8F89-FDB2-30A33BD9FAF2}"/>
              </a:ext>
            </a:extLst>
          </p:cNvPr>
          <p:cNvSpPr txBox="1"/>
          <p:nvPr/>
        </p:nvSpPr>
        <p:spPr>
          <a:xfrm>
            <a:off x="9617512" y="2631972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Left Media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722D79-91A0-C60D-B45B-C3D7A84F94E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370627" y="5198110"/>
            <a:ext cx="265910" cy="4293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CAED345-3278-90DD-4CB3-5B80A82538DA}"/>
              </a:ext>
            </a:extLst>
          </p:cNvPr>
          <p:cNvSpPr/>
          <p:nvPr/>
        </p:nvSpPr>
        <p:spPr>
          <a:xfrm>
            <a:off x="9636537" y="4681993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74B4C-DC29-251C-0CE7-30C739F9A0A7}"/>
              </a:ext>
            </a:extLst>
          </p:cNvPr>
          <p:cNvSpPr txBox="1"/>
          <p:nvPr/>
        </p:nvSpPr>
        <p:spPr>
          <a:xfrm>
            <a:off x="9628416" y="4705170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Right Media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09AA4-0D2F-557A-4F98-CAD45285614D}"/>
              </a:ext>
            </a:extLst>
          </p:cNvPr>
          <p:cNvSpPr txBox="1"/>
          <p:nvPr/>
        </p:nvSpPr>
        <p:spPr>
          <a:xfrm>
            <a:off x="10808301" y="325354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-0.73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AA2535-DB2D-CF74-900D-A9E997153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279" y="5287826"/>
            <a:ext cx="1117348" cy="36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79EAD-C6F6-5878-25F6-23E63020CEDF}"/>
              </a:ext>
            </a:extLst>
          </p:cNvPr>
          <p:cNvSpPr txBox="1"/>
          <p:nvPr/>
        </p:nvSpPr>
        <p:spPr>
          <a:xfrm>
            <a:off x="10808301" y="5300339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0.86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BA31F9-1CC7-FE74-E85F-DF7B5A6C005D}"/>
              </a:ext>
            </a:extLst>
          </p:cNvPr>
          <p:cNvGrpSpPr/>
          <p:nvPr/>
        </p:nvGrpSpPr>
        <p:grpSpPr>
          <a:xfrm>
            <a:off x="9671081" y="784617"/>
            <a:ext cx="1981893" cy="1576277"/>
            <a:chOff x="8905388" y="1769594"/>
            <a:chExt cx="1981893" cy="1576277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AA473B3D-2B15-A136-D03B-1F108896AC96}"/>
                </a:ext>
              </a:extLst>
            </p:cNvPr>
            <p:cNvSpPr/>
            <p:nvPr/>
          </p:nvSpPr>
          <p:spPr>
            <a:xfrm>
              <a:off x="8905388" y="1769594"/>
              <a:ext cx="1981893" cy="1576277"/>
            </a:xfrm>
            <a:prstGeom prst="roundRect">
              <a:avLst>
                <a:gd name="adj" fmla="val 393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3B3317-322A-2918-1412-FB0D71426A1A}"/>
                </a:ext>
              </a:extLst>
            </p:cNvPr>
            <p:cNvGrpSpPr/>
            <p:nvPr/>
          </p:nvGrpSpPr>
          <p:grpSpPr>
            <a:xfrm>
              <a:off x="9042206" y="2163666"/>
              <a:ext cx="1702768" cy="1165160"/>
              <a:chOff x="7322215" y="2288137"/>
              <a:chExt cx="1702768" cy="170191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5B91CE3-A0F7-DA1F-50DA-503CA37BCF1C}"/>
                  </a:ext>
                </a:extLst>
              </p:cNvPr>
              <p:cNvGrpSpPr/>
              <p:nvPr/>
            </p:nvGrpSpPr>
            <p:grpSpPr>
              <a:xfrm>
                <a:off x="7929113" y="2312479"/>
                <a:ext cx="1053572" cy="1069508"/>
                <a:chOff x="7502056" y="2342893"/>
                <a:chExt cx="1357307" cy="1178906"/>
              </a:xfrm>
            </p:grpSpPr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A77041CB-8FA2-6075-48B5-4C8BB72EF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2056" y="2932573"/>
                  <a:ext cx="1357307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F2BFEBCC-5690-A1A4-F65A-9899D77AE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02056" y="2342893"/>
                  <a:ext cx="0" cy="117890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4F2F8B9F-4A2B-76E5-675E-389F43415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6594" y="2935052"/>
                  <a:ext cx="541351" cy="448158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B7FD15F1-510B-A1DC-AF01-9D482E778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7944" y="2412883"/>
                  <a:ext cx="481281" cy="521421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oval"/>
                  <a:tailEnd type="oval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065D8E-51E2-AF12-A184-1B63F5292B02}"/>
                  </a:ext>
                </a:extLst>
              </p:cNvPr>
              <p:cNvSpPr txBox="1"/>
              <p:nvPr/>
            </p:nvSpPr>
            <p:spPr>
              <a:xfrm>
                <a:off x="7851612" y="3423249"/>
                <a:ext cx="345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left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89E76F-7D8A-3508-B18B-AF1B7A147F56}"/>
                  </a:ext>
                </a:extLst>
              </p:cNvPr>
              <p:cNvSpPr txBox="1"/>
              <p:nvPr/>
            </p:nvSpPr>
            <p:spPr>
              <a:xfrm>
                <a:off x="8607881" y="3423249"/>
                <a:ext cx="4171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right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5CF7CC-B107-24DE-B732-841E17DA414C}"/>
                  </a:ext>
                </a:extLst>
              </p:cNvPr>
              <p:cNvSpPr txBox="1"/>
              <p:nvPr/>
            </p:nvSpPr>
            <p:spPr>
              <a:xfrm>
                <a:off x="8183740" y="3423249"/>
                <a:ext cx="5091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center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4CFE58-7C05-A2E0-88DD-2F75121C4A72}"/>
                  </a:ext>
                </a:extLst>
              </p:cNvPr>
              <p:cNvSpPr txBox="1"/>
              <p:nvPr/>
            </p:nvSpPr>
            <p:spPr>
              <a:xfrm>
                <a:off x="7575620" y="3094768"/>
                <a:ext cx="3459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left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B8893D-E27A-6ECD-48F7-3DB4DE5175FB}"/>
                  </a:ext>
                </a:extLst>
              </p:cNvPr>
              <p:cNvSpPr txBox="1"/>
              <p:nvPr/>
            </p:nvSpPr>
            <p:spPr>
              <a:xfrm>
                <a:off x="7504447" y="2307662"/>
                <a:ext cx="4171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right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2B9F4E-96C5-AEDE-3CDA-89903E396D41}"/>
                  </a:ext>
                </a:extLst>
              </p:cNvPr>
              <p:cNvSpPr txBox="1"/>
              <p:nvPr/>
            </p:nvSpPr>
            <p:spPr>
              <a:xfrm>
                <a:off x="7437704" y="2704090"/>
                <a:ext cx="5091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i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center</a:t>
                </a:r>
                <a:endParaRPr kumimoji="1" lang="ko-KR" altLang="en-US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D090EF-EB5A-CBE0-3574-291EA5E16CDB}"/>
                  </a:ext>
                </a:extLst>
              </p:cNvPr>
              <p:cNvSpPr txBox="1"/>
              <p:nvPr/>
            </p:nvSpPr>
            <p:spPr>
              <a:xfrm>
                <a:off x="8016959" y="3694624"/>
                <a:ext cx="842539" cy="29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b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Input Media</a:t>
                </a:r>
                <a:endParaRPr kumimoji="1" lang="ko-KR" altLang="en-US" sz="1100" b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253386-A110-E3C4-A19B-49239CF8D1AE}"/>
                  </a:ext>
                </a:extLst>
              </p:cNvPr>
              <p:cNvSpPr txBox="1"/>
              <p:nvPr/>
            </p:nvSpPr>
            <p:spPr>
              <a:xfrm rot="16200000">
                <a:off x="6910128" y="2700224"/>
                <a:ext cx="10857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100" b="1" spc="-7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Predicted Bias</a:t>
                </a:r>
                <a:endParaRPr kumimoji="1" lang="ko-KR" altLang="en-US" sz="1100" b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DE5829-D72E-2A9E-7292-471C20AA5275}"/>
                </a:ext>
              </a:extLst>
            </p:cNvPr>
            <p:cNvSpPr txBox="1"/>
            <p:nvPr/>
          </p:nvSpPr>
          <p:spPr>
            <a:xfrm>
              <a:off x="9093871" y="1781293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Prediction Shift</a:t>
              </a:r>
              <a:endParaRPr kumimoji="1"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98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F01E-C7A4-AD35-0958-8F2B390E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296BCD-D2B1-7D1D-BA0E-BCB0B27E9DCB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A6C90-0958-C44A-F662-8585A1653EBE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9DDF5-A489-2F26-CF7D-C4E5696FC6D8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2D8D44-AE5E-6645-D21A-B3D0A5AA23B7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B638A056-985D-0103-43C6-1203C917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B34433-7C19-DB93-2447-6B636E690120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Measuring Media Outlet Name Bias in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E0DCB-CFF2-4173-6E10-DDA2222F7DEE}"/>
              </a:ext>
            </a:extLst>
          </p:cNvPr>
          <p:cNvSpPr txBox="1"/>
          <p:nvPr/>
        </p:nvSpPr>
        <p:spPr>
          <a:xfrm>
            <a:off x="712128" y="1588813"/>
            <a:ext cx="167545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The SIPS Metric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EA761A1-9C20-B83F-1400-E7A8EE114BBD}"/>
              </a:ext>
            </a:extLst>
          </p:cNvPr>
          <p:cNvSpPr/>
          <p:nvPr/>
        </p:nvSpPr>
        <p:spPr>
          <a:xfrm>
            <a:off x="2018579" y="2258296"/>
            <a:ext cx="2779827" cy="1869501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DD5F7AD-AFD4-DC77-8C91-99961F50B0F0}"/>
              </a:ext>
            </a:extLst>
          </p:cNvPr>
          <p:cNvSpPr/>
          <p:nvPr/>
        </p:nvSpPr>
        <p:spPr>
          <a:xfrm>
            <a:off x="4898457" y="2255464"/>
            <a:ext cx="2994037" cy="1907458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BA3A716-6D61-C043-DF66-BE4949D5C623}"/>
              </a:ext>
            </a:extLst>
          </p:cNvPr>
          <p:cNvSpPr/>
          <p:nvPr/>
        </p:nvSpPr>
        <p:spPr>
          <a:xfrm>
            <a:off x="7992545" y="2252632"/>
            <a:ext cx="2268004" cy="1907458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B868C-0FFD-ABE1-7A68-04CDF6D34C08}"/>
              </a:ext>
            </a:extLst>
          </p:cNvPr>
          <p:cNvSpPr txBox="1"/>
          <p:nvPr/>
        </p:nvSpPr>
        <p:spPr>
          <a:xfrm>
            <a:off x="8319802" y="2295748"/>
            <a:ext cx="161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SIPS Metric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7E5BE0-A2D7-FE41-4BAD-6CACA53F2D17}"/>
                  </a:ext>
                </a:extLst>
              </p:cNvPr>
              <p:cNvSpPr txBox="1"/>
              <p:nvPr/>
            </p:nvSpPr>
            <p:spPr>
              <a:xfrm>
                <a:off x="8309111" y="3598934"/>
                <a:ext cx="1617447" cy="54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/>
                  <a:t>RMS</a:t>
                </a:r>
                <a:r>
                  <a:rPr lang="en" altLang="ko-KR" sz="1400" i="1" dirty="0"/>
                  <a:t> mean of </a:t>
                </a:r>
                <a:br>
                  <a:rPr lang="en-US" altLang="ko-KR" sz="1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" altLang="ko-KR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ko-KR" sz="1400" i="1" dirty="0">
                            <a:latin typeface="Cambria Math" panose="02040503050406030204" pitchFamily="18" charset="0"/>
                          </a:rPr>
                          <m:t>𝐴𝑆</m:t>
                        </m:r>
                      </m:e>
                    </m:acc>
                  </m:oMath>
                </a14:m>
                <a:r>
                  <a:rPr lang="en" altLang="ko-KR" sz="1400" i="1" dirty="0"/>
                  <a:t>&amp;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" altLang="ko-KR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" altLang="ko-KR" sz="1400" i="1" dirty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acc>
                  </m:oMath>
                </a14:m>
                <a:endParaRPr kumimoji="1" lang="ko-KR" altLang="en-US" i="1" dirty="0"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7E5BE0-A2D7-FE41-4BAD-6CACA53F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111" y="3598934"/>
                <a:ext cx="1617447" cy="542264"/>
              </a:xfrm>
              <a:prstGeom prst="rect">
                <a:avLst/>
              </a:prstGeom>
              <a:blipFill>
                <a:blip r:embed="rId2"/>
                <a:stretch>
                  <a:fillRect t="-4651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9867A6-97CC-29E4-FFE1-49450289F02E}"/>
              </a:ext>
            </a:extLst>
          </p:cNvPr>
          <p:cNvSpPr txBox="1"/>
          <p:nvPr/>
        </p:nvSpPr>
        <p:spPr>
          <a:xfrm>
            <a:off x="2114825" y="2295748"/>
            <a:ext cx="243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Absolute Sensitivity (AS)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16CA5-7E98-8B63-DC30-3E78A0693D32}"/>
              </a:ext>
            </a:extLst>
          </p:cNvPr>
          <p:cNvSpPr txBox="1"/>
          <p:nvPr/>
        </p:nvSpPr>
        <p:spPr>
          <a:xfrm>
            <a:off x="5100476" y="2295748"/>
            <a:ext cx="2590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Agreement Coherence (AC)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D050E0-D22C-C22E-3D43-BE5CE5487C56}"/>
              </a:ext>
            </a:extLst>
          </p:cNvPr>
          <p:cNvGrpSpPr/>
          <p:nvPr/>
        </p:nvGrpSpPr>
        <p:grpSpPr>
          <a:xfrm>
            <a:off x="2286396" y="2606513"/>
            <a:ext cx="1727588" cy="1224082"/>
            <a:chOff x="1212098" y="4585001"/>
            <a:chExt cx="1727588" cy="1224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3E7AF59-1820-3792-804F-1BE1EA1991BE}"/>
                    </a:ext>
                  </a:extLst>
                </p:cNvPr>
                <p:cNvSpPr txBox="1"/>
                <p:nvPr/>
              </p:nvSpPr>
              <p:spPr>
                <a:xfrm>
                  <a:off x="1773722" y="4585001"/>
                  <a:ext cx="95782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∅)</m:t>
                        </m:r>
                      </m:oMath>
                    </m:oMathPara>
                  </a14:m>
                  <a:endParaRPr kumimoji="1" lang="ko-KR" alt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7806D4E-155E-A1D8-1B6C-C214F53DF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722" y="4585001"/>
                  <a:ext cx="957826" cy="184666"/>
                </a:xfrm>
                <a:prstGeom prst="rect">
                  <a:avLst/>
                </a:prstGeom>
                <a:blipFill>
                  <a:blip r:embed="rId14"/>
                  <a:stretch>
                    <a:fillRect l="-3896" r="-3896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29B1FF8-1605-68C1-083D-6B20D958AB1A}"/>
                </a:ext>
              </a:extLst>
            </p:cNvPr>
            <p:cNvCxnSpPr>
              <a:cxnSpLocks/>
            </p:cNvCxnSpPr>
            <p:nvPr/>
          </p:nvCxnSpPr>
          <p:spPr>
            <a:xfrm>
              <a:off x="1693708" y="5592257"/>
              <a:ext cx="124597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7B28EAC-B88D-5CA6-1C78-CD8F4ACCA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3708" y="4648026"/>
              <a:ext cx="0" cy="944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42BAB4-F9E8-9861-6454-97E823D38644}"/>
                </a:ext>
              </a:extLst>
            </p:cNvPr>
            <p:cNvSpPr/>
            <p:nvPr/>
          </p:nvSpPr>
          <p:spPr>
            <a:xfrm>
              <a:off x="1808221" y="4812364"/>
              <a:ext cx="209043" cy="7706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AC0739-7FD4-9946-D6BF-BD39A152934F}"/>
                </a:ext>
              </a:extLst>
            </p:cNvPr>
            <p:cNvSpPr/>
            <p:nvPr/>
          </p:nvSpPr>
          <p:spPr>
            <a:xfrm>
              <a:off x="2144663" y="5449629"/>
              <a:ext cx="209041" cy="133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8CFE33-F727-29A8-0399-EFFADB52C1CA}"/>
                </a:ext>
              </a:extLst>
            </p:cNvPr>
            <p:cNvSpPr/>
            <p:nvPr/>
          </p:nvSpPr>
          <p:spPr>
            <a:xfrm>
              <a:off x="2493562" y="4936387"/>
              <a:ext cx="183402" cy="6466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99EE74-7A7D-89A3-E14C-7A27E604C65A}"/>
                </a:ext>
              </a:extLst>
            </p:cNvPr>
            <p:cNvSpPr txBox="1"/>
            <p:nvPr/>
          </p:nvSpPr>
          <p:spPr>
            <a:xfrm>
              <a:off x="1212098" y="4638492"/>
              <a:ext cx="47000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Abs.</a:t>
              </a:r>
              <a:b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Shift</a:t>
              </a:r>
              <a:b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Value</a:t>
              </a:r>
              <a:endParaRPr kumimoji="1" lang="ko-KR" altLang="en-US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9B8862-6E3E-A14D-2D0F-B186D0581829}"/>
                </a:ext>
              </a:extLst>
            </p:cNvPr>
            <p:cNvSpPr txBox="1"/>
            <p:nvPr/>
          </p:nvSpPr>
          <p:spPr>
            <a:xfrm>
              <a:off x="1646850" y="5577422"/>
              <a:ext cx="345929" cy="23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left</a:t>
              </a:r>
              <a:endParaRPr kumimoji="1" lang="ko-KR" altLang="en-US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281D29-1ABA-E53D-98F6-796F42248F9C}"/>
                </a:ext>
              </a:extLst>
            </p:cNvPr>
            <p:cNvSpPr txBox="1"/>
            <p:nvPr/>
          </p:nvSpPr>
          <p:spPr>
            <a:xfrm>
              <a:off x="2410983" y="5577422"/>
              <a:ext cx="417102" cy="23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right</a:t>
              </a:r>
              <a:endParaRPr kumimoji="1" lang="ko-KR" altLang="en-US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D41936-79E2-4995-6CAF-97C996D222D3}"/>
                </a:ext>
              </a:extLst>
            </p:cNvPr>
            <p:cNvSpPr txBox="1"/>
            <p:nvPr/>
          </p:nvSpPr>
          <p:spPr>
            <a:xfrm>
              <a:off x="1966215" y="5577422"/>
              <a:ext cx="509115" cy="23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100" i="1" spc="-7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center</a:t>
              </a:r>
              <a:endParaRPr kumimoji="1" lang="ko-KR" altLang="en-US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0B0DDE-4D60-BDE8-92F8-E434062173C9}"/>
              </a:ext>
            </a:extLst>
          </p:cNvPr>
          <p:cNvSpPr txBox="1"/>
          <p:nvPr/>
        </p:nvSpPr>
        <p:spPr>
          <a:xfrm>
            <a:off x="2470736" y="3789248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u="sng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Magnitude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of bias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2ED1EE-6009-3E1A-346A-3F7E71B2B8C5}"/>
              </a:ext>
            </a:extLst>
          </p:cNvPr>
          <p:cNvSpPr txBox="1"/>
          <p:nvPr/>
        </p:nvSpPr>
        <p:spPr>
          <a:xfrm>
            <a:off x="5537913" y="3789248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u="sng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Direction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of bias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85AF6B5-81BD-4951-30CF-8CB60A083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8457" r="79488" b="12488"/>
          <a:stretch/>
        </p:blipFill>
        <p:spPr>
          <a:xfrm>
            <a:off x="5942616" y="2704152"/>
            <a:ext cx="277651" cy="2591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4163FC-5E60-37B3-9C72-F8B4FEF52C5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535" t="-3522" r="40047" b="3522"/>
          <a:stretch/>
        </p:blipFill>
        <p:spPr>
          <a:xfrm>
            <a:off x="6522258" y="2695472"/>
            <a:ext cx="272424" cy="2765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512244-9B3A-C923-42C8-0511C83B26D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78244" r="1767"/>
          <a:stretch/>
        </p:blipFill>
        <p:spPr>
          <a:xfrm>
            <a:off x="7096673" y="2687039"/>
            <a:ext cx="266694" cy="293388"/>
          </a:xfrm>
          <a:prstGeom prst="rect">
            <a:avLst/>
          </a:prstGeom>
        </p:spPr>
      </p:pic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FAF52EFD-10BF-EA19-488A-EC5A1E7326EC}"/>
              </a:ext>
            </a:extLst>
          </p:cNvPr>
          <p:cNvSpPr/>
          <p:nvPr/>
        </p:nvSpPr>
        <p:spPr>
          <a:xfrm>
            <a:off x="5837678" y="3529413"/>
            <a:ext cx="1758646" cy="242420"/>
          </a:xfrm>
          <a:prstGeom prst="rightArrow">
            <a:avLst/>
          </a:prstGeom>
          <a:gradFill flip="none" rotWithShape="1">
            <a:gsLst>
              <a:gs pos="0">
                <a:srgbClr val="2F65A1"/>
              </a:gs>
              <a:gs pos="50000">
                <a:srgbClr val="9666A0"/>
              </a:gs>
              <a:gs pos="100000">
                <a:srgbClr val="CC25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B0067DB-7E95-78E2-59A3-FE107276449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8457" r="79488" b="12488"/>
          <a:stretch/>
        </p:blipFill>
        <p:spPr>
          <a:xfrm>
            <a:off x="5942615" y="3187424"/>
            <a:ext cx="277651" cy="2591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1252829-854B-FF23-8779-E470C5D89A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535" t="-3522" r="40047" b="3522"/>
          <a:stretch/>
        </p:blipFill>
        <p:spPr>
          <a:xfrm>
            <a:off x="6522258" y="3178744"/>
            <a:ext cx="272424" cy="2765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B6B12D1-CD47-39D6-289A-9E4D8A7120C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78244" r="1767"/>
          <a:stretch/>
        </p:blipFill>
        <p:spPr>
          <a:xfrm>
            <a:off x="7096673" y="3170311"/>
            <a:ext cx="266694" cy="2933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6EDB5F-5701-9722-5411-888C30531505}"/>
              </a:ext>
            </a:extLst>
          </p:cNvPr>
          <p:cNvSpPr txBox="1"/>
          <p:nvPr/>
        </p:nvSpPr>
        <p:spPr>
          <a:xfrm>
            <a:off x="5157792" y="261425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Input </a:t>
            </a:r>
            <a:b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Media</a:t>
            </a:r>
            <a:endParaRPr kumimoji="1" lang="ko-KR" altLang="en-US" sz="1100" i="1" spc="-7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B5CBF0-3AFD-CBFB-054D-94D7FBEB5C4A}"/>
              </a:ext>
            </a:extLst>
          </p:cNvPr>
          <p:cNvSpPr txBox="1"/>
          <p:nvPr/>
        </p:nvSpPr>
        <p:spPr>
          <a:xfrm>
            <a:off x="5153763" y="3118705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</a:t>
            </a:r>
            <a:b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100" i="1" spc="-7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Prediction</a:t>
            </a:r>
            <a:endParaRPr kumimoji="1" lang="ko-KR" altLang="en-US" sz="1100" i="1" spc="-7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0747A0E-B202-8347-F26F-63901818BB24}"/>
                  </a:ext>
                </a:extLst>
              </p:cNvPr>
              <p:cNvSpPr txBox="1"/>
              <p:nvPr/>
            </p:nvSpPr>
            <p:spPr>
              <a:xfrm>
                <a:off x="8182353" y="2750396"/>
                <a:ext cx="1870961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𝑆𝐼𝑃𝑆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𝐴𝑆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0747A0E-B202-8347-F26F-63901818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353" y="2750396"/>
                <a:ext cx="1870961" cy="727507"/>
              </a:xfrm>
              <a:prstGeom prst="rect">
                <a:avLst/>
              </a:prstGeom>
              <a:blipFill>
                <a:blip r:embed="rId18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3BB74A0-A040-8558-A254-599ECE4DC07C}"/>
              </a:ext>
            </a:extLst>
          </p:cNvPr>
          <p:cNvCxnSpPr>
            <a:stCxn id="28" idx="2"/>
            <a:endCxn id="32" idx="0"/>
          </p:cNvCxnSpPr>
          <p:nvPr/>
        </p:nvCxnSpPr>
        <p:spPr>
          <a:xfrm flipH="1">
            <a:off x="6081441" y="2963315"/>
            <a:ext cx="1" cy="22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4DB9421-E9E0-835A-AC24-B95EFD46280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6658470" y="2971994"/>
            <a:ext cx="0" cy="20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76A2A08-4854-376A-2079-E41EA180B3A2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230020" y="2980427"/>
            <a:ext cx="0" cy="189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9A4B90F-A2B4-8186-8A09-A54F47FA844D}"/>
              </a:ext>
            </a:extLst>
          </p:cNvPr>
          <p:cNvSpPr txBox="1"/>
          <p:nvPr/>
        </p:nvSpPr>
        <p:spPr>
          <a:xfrm>
            <a:off x="913624" y="5819271"/>
            <a:ext cx="1036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 introduce the source induced prediction shift (SIPS) metric</a:t>
            </a:r>
            <a:b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to effectively capture the magnitude and direction of bias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3ED80A8-B641-9C9A-6F7E-A27646FF5B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3742" y="4935552"/>
            <a:ext cx="2349500" cy="533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F078DD1-159A-062F-C5A1-BBA5A0D040A3}"/>
              </a:ext>
            </a:extLst>
          </p:cNvPr>
          <p:cNvSpPr txBox="1"/>
          <p:nvPr/>
        </p:nvSpPr>
        <p:spPr>
          <a:xfrm>
            <a:off x="2028068" y="4289221"/>
            <a:ext cx="27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of the absolute shift values for each article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3327096-1691-BE74-B58E-28C19D4AC4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68325" y="4935552"/>
            <a:ext cx="2654300" cy="533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BC3408B-013F-2AEF-2846-ADFA0AEFE4D3}"/>
              </a:ext>
            </a:extLst>
          </p:cNvPr>
          <p:cNvSpPr txBox="1"/>
          <p:nvPr/>
        </p:nvSpPr>
        <p:spPr>
          <a:xfrm>
            <a:off x="5010306" y="4289221"/>
            <a:ext cx="27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Average of the directional coherence for each article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4B75FD-D067-C459-F6E4-460F4D36F14B}"/>
              </a:ext>
            </a:extLst>
          </p:cNvPr>
          <p:cNvSpPr txBox="1"/>
          <p:nvPr/>
        </p:nvSpPr>
        <p:spPr>
          <a:xfrm>
            <a:off x="7908389" y="4289221"/>
            <a:ext cx="2436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mean of AS and AC averaged across all article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A031-44DF-5750-2E55-926C9460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C867741-91F2-303D-BCCE-94E947A204BB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D06C0-6436-AB28-6404-6B0710504B22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1AC01-58D4-2F29-D33D-11109D56F330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AAF889-F67D-E981-8746-1AC60E9E13B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11DCD265-1105-0A5E-6161-C81CA2BB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1D6635-4E1C-8332-BFCA-A3475299114E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Measuring Media Outlet Name Bias in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8363D-C977-36CF-F49B-98051CFE4209}"/>
              </a:ext>
            </a:extLst>
          </p:cNvPr>
          <p:cNvSpPr txBox="1"/>
          <p:nvPr/>
        </p:nvSpPr>
        <p:spPr>
          <a:xfrm>
            <a:off x="712128" y="1588813"/>
            <a:ext cx="416364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Sentiment Shifts in Article Summarization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A1348-886E-6183-973F-4883255A30CE}"/>
              </a:ext>
            </a:extLst>
          </p:cNvPr>
          <p:cNvSpPr txBox="1"/>
          <p:nvPr/>
        </p:nvSpPr>
        <p:spPr>
          <a:xfrm>
            <a:off x="913624" y="5661105"/>
            <a:ext cx="1036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news articles conditioned on each media outlet name, </a:t>
            </a:r>
            <a:b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 analyze the LLM-generated summaries using three methods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C352C51-FE1B-3611-E367-A47A2D19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107" y="3243836"/>
            <a:ext cx="1090288" cy="1090288"/>
          </a:xfrm>
          <a:prstGeom prst="rect">
            <a:avLst/>
          </a:prstGeom>
        </p:spPr>
      </p:pic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81AAA3C9-E7AB-9AA1-9EA6-969B366D5618}"/>
              </a:ext>
            </a:extLst>
          </p:cNvPr>
          <p:cNvSpPr/>
          <p:nvPr/>
        </p:nvSpPr>
        <p:spPr>
          <a:xfrm>
            <a:off x="913624" y="2299999"/>
            <a:ext cx="2054941" cy="2970294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4C16EF-986C-E630-54D2-CC692D2DB20E}"/>
              </a:ext>
            </a:extLst>
          </p:cNvPr>
          <p:cNvSpPr txBox="1"/>
          <p:nvPr/>
        </p:nvSpPr>
        <p:spPr>
          <a:xfrm>
            <a:off x="918844" y="3220439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[Article Content]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DE3898-ECCC-F834-3A63-3264032A875C}"/>
              </a:ext>
            </a:extLst>
          </p:cNvPr>
          <p:cNvSpPr txBox="1"/>
          <p:nvPr/>
        </p:nvSpPr>
        <p:spPr>
          <a:xfrm>
            <a:off x="973171" y="3545076"/>
            <a:ext cx="19386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 much for Donald Trump’s “force of personality” forcing Russian President Vladimir Putin to prove he wants to 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 the war in Ukraine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C6E766-FF1A-99E0-1F69-71B286454B08}"/>
              </a:ext>
            </a:extLst>
          </p:cNvPr>
          <p:cNvSpPr txBox="1"/>
          <p:nvPr/>
        </p:nvSpPr>
        <p:spPr>
          <a:xfrm>
            <a:off x="918844" y="2369905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[Source]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7D28B047-CCAC-3F39-7297-51D1B7678094}"/>
              </a:ext>
            </a:extLst>
          </p:cNvPr>
          <p:cNvSpPr/>
          <p:nvPr/>
        </p:nvSpPr>
        <p:spPr>
          <a:xfrm>
            <a:off x="1035944" y="2729181"/>
            <a:ext cx="1812312" cy="458450"/>
          </a:xfrm>
          <a:prstGeom prst="roundRect">
            <a:avLst>
              <a:gd name="adj" fmla="val 9630"/>
            </a:avLst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Media Outlet Name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(e.g., </a:t>
            </a:r>
            <a:r>
              <a:rPr kumimoji="1" lang="en-US" altLang="ko-KR" sz="1400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The Guardian</a:t>
            </a:r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35E6CDD9-DA44-5658-BD1A-C3DAE82B3559}"/>
              </a:ext>
            </a:extLst>
          </p:cNvPr>
          <p:cNvSpPr/>
          <p:nvPr/>
        </p:nvSpPr>
        <p:spPr>
          <a:xfrm>
            <a:off x="3517491" y="3398457"/>
            <a:ext cx="1027471" cy="781047"/>
          </a:xfrm>
          <a:prstGeom prst="roundRect">
            <a:avLst>
              <a:gd name="adj" fmla="val 963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LLM</a:t>
            </a:r>
            <a:endParaRPr kumimoji="1" lang="ko-KR" altLang="en-US" sz="28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D19F633-6FEC-B3CF-18EC-EEFF3DCE8F7A}"/>
              </a:ext>
            </a:extLst>
          </p:cNvPr>
          <p:cNvCxnSpPr>
            <a:cxnSpLocks/>
            <a:stCxn id="53" idx="3"/>
            <a:endCxn id="59" idx="1"/>
          </p:cNvCxnSpPr>
          <p:nvPr/>
        </p:nvCxnSpPr>
        <p:spPr>
          <a:xfrm>
            <a:off x="2968565" y="3785146"/>
            <a:ext cx="548926" cy="383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ED623FC-982C-6B9F-6406-AA021DE61006}"/>
              </a:ext>
            </a:extLst>
          </p:cNvPr>
          <p:cNvCxnSpPr>
            <a:cxnSpLocks/>
            <a:stCxn id="59" idx="3"/>
            <a:endCxn id="49" idx="1"/>
          </p:cNvCxnSpPr>
          <p:nvPr/>
        </p:nvCxnSpPr>
        <p:spPr>
          <a:xfrm flipV="1">
            <a:off x="4544962" y="3788980"/>
            <a:ext cx="554145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17C9AE0-A622-16A3-A693-D28CE970D1D8}"/>
              </a:ext>
            </a:extLst>
          </p:cNvPr>
          <p:cNvSpPr txBox="1"/>
          <p:nvPr/>
        </p:nvSpPr>
        <p:spPr>
          <a:xfrm>
            <a:off x="4958451" y="433412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Generated Summary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34C9303-0F05-2D51-B0F7-6C50C069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02" y="3279777"/>
            <a:ext cx="1025393" cy="1025393"/>
          </a:xfrm>
          <a:prstGeom prst="rect">
            <a:avLst/>
          </a:prstGeom>
        </p:spPr>
      </p:pic>
      <p:pic>
        <p:nvPicPr>
          <p:cNvPr id="1026" name="Picture 2" descr="Named Entity Recognition (NER) with Python – Wisecube AI – Research  Intelligence Platform">
            <a:extLst>
              <a:ext uri="{FF2B5EF4-FFF2-40B4-BE49-F238E27FC236}">
                <a16:creationId xmlns:a16="http://schemas.microsoft.com/office/drawing/2014/main" id="{F6661671-8D82-ACD6-5765-EDF26BD2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00" y="2209092"/>
            <a:ext cx="1271996" cy="5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E94D857-C5D4-D449-98B1-41C1D7F92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102" y="4488298"/>
            <a:ext cx="1025393" cy="1025393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47DDA1D-D630-E4E6-9D38-51803FA33B03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>
            <a:off x="6189395" y="3788980"/>
            <a:ext cx="1167707" cy="349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D766D41-F98A-2E00-00E9-8436F78834B2}"/>
              </a:ext>
            </a:extLst>
          </p:cNvPr>
          <p:cNvSpPr txBox="1"/>
          <p:nvPr/>
        </p:nvSpPr>
        <p:spPr>
          <a:xfrm>
            <a:off x="8641976" y="2012674"/>
            <a:ext cx="300176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Extract named entities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analyze their sentiment (positive, negative)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0DADD7-F587-3A10-6E34-562348C518D5}"/>
              </a:ext>
            </a:extLst>
          </p:cNvPr>
          <p:cNvSpPr txBox="1"/>
          <p:nvPr/>
        </p:nvSpPr>
        <p:spPr>
          <a:xfrm>
            <a:off x="8641976" y="3459988"/>
            <a:ext cx="318526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Classify the political bias of content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5B3295-338A-DB7D-883B-02596FE673AD}"/>
              </a:ext>
            </a:extLst>
          </p:cNvPr>
          <p:cNvSpPr txBox="1"/>
          <p:nvPr/>
        </p:nvSpPr>
        <p:spPr>
          <a:xfrm>
            <a:off x="8641976" y="4672876"/>
            <a:ext cx="318526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Explore how humans perceive changes in political bias levels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D49BEA7-95EA-686E-0CA0-41D5303115ED}"/>
              </a:ext>
            </a:extLst>
          </p:cNvPr>
          <p:cNvCxnSpPr>
            <a:stCxn id="49" idx="3"/>
            <a:endCxn id="1026" idx="1"/>
          </p:cNvCxnSpPr>
          <p:nvPr/>
        </p:nvCxnSpPr>
        <p:spPr>
          <a:xfrm flipV="1">
            <a:off x="6189395" y="2474340"/>
            <a:ext cx="1044405" cy="131464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0211AB6A-05F5-72C4-3B3E-651322583636}"/>
              </a:ext>
            </a:extLst>
          </p:cNvPr>
          <p:cNvCxnSpPr>
            <a:cxnSpLocks/>
            <a:stCxn id="49" idx="3"/>
            <a:endCxn id="72" idx="1"/>
          </p:cNvCxnSpPr>
          <p:nvPr/>
        </p:nvCxnSpPr>
        <p:spPr>
          <a:xfrm>
            <a:off x="6189395" y="3788980"/>
            <a:ext cx="1167707" cy="1212015"/>
          </a:xfrm>
          <a:prstGeom prst="bentConnector3">
            <a:avLst>
              <a:gd name="adj1" fmla="val 4498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26D47FF-98F0-DC7F-234B-E6D7805E82C2}"/>
              </a:ext>
            </a:extLst>
          </p:cNvPr>
          <p:cNvSpPr txBox="1"/>
          <p:nvPr/>
        </p:nvSpPr>
        <p:spPr>
          <a:xfrm>
            <a:off x="169333" y="6345819"/>
            <a:ext cx="9653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Bang, Yejin, et al. "Measuring Political Bias in Large Language Models: What Is Said and How It Is Said." Proceedings of the 62nd Annual Meeting of the Association for Computational Linguistics (Volume 1: Long Papers). 2024.</a:t>
            </a:r>
          </a:p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[2] Volf, Matous, and Jakub Simko. "Political Leaning and Politicalness Classification of Texts."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arXiv:2507.13913 (2025).</a:t>
            </a:r>
          </a:p>
        </p:txBody>
      </p:sp>
    </p:spTree>
    <p:extLst>
      <p:ext uri="{BB962C8B-B14F-4D97-AF65-F5344CB8AC3E}">
        <p14:creationId xmlns:p14="http://schemas.microsoft.com/office/powerpoint/2010/main" val="335547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20BB-1F8F-5B69-00BA-17E1AC53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2EDFC7F-4A1D-9EA6-98A8-1FFD6EFB5815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CEDDA-D12E-0EF0-5E22-D5B4AB9188BA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F87E-8824-AC64-8DB4-ACE521F2FCF7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EAE5D7-FD26-E479-8212-08423D057C6C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C704D5C1-DB9D-E44A-6A58-F568F4B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060528-4254-62DF-83FA-BAC3BE038F3F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Mitigating Media Outlet Name Bias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728E0-D691-2E1B-7296-D68A1383BCCF}"/>
              </a:ext>
            </a:extLst>
          </p:cNvPr>
          <p:cNvSpPr txBox="1"/>
          <p:nvPr/>
        </p:nvSpPr>
        <p:spPr>
          <a:xfrm>
            <a:off x="712128" y="1588813"/>
            <a:ext cx="6755247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Automatic Prompt Optimization Using SIPS as an Objective Function</a:t>
            </a:r>
            <a:r>
              <a:rPr lang="en-US" altLang="ko-KR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16FD2-C260-E2F4-F19D-4673BDF92F25}"/>
              </a:ext>
            </a:extLst>
          </p:cNvPr>
          <p:cNvSpPr txBox="1"/>
          <p:nvPr/>
        </p:nvSpPr>
        <p:spPr>
          <a:xfrm>
            <a:off x="913624" y="5819271"/>
            <a:ext cx="1036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 conduct iterative prompt optimization using SIPS, AS, and AC as objective functions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2F6832-AD73-DB93-FA6F-AABEDD00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89" y="2355790"/>
            <a:ext cx="5611422" cy="3078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166A5-0312-D380-9CCC-D60246201005}"/>
              </a:ext>
            </a:extLst>
          </p:cNvPr>
          <p:cNvSpPr txBox="1"/>
          <p:nvPr/>
        </p:nvSpPr>
        <p:spPr>
          <a:xfrm>
            <a:off x="169333" y="6449375"/>
            <a:ext cx="59907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Yang,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Chengrun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, et al. "Large language models as optimizers." The Twelfth International Conference on Learning Representations. 2023.</a:t>
            </a:r>
          </a:p>
        </p:txBody>
      </p:sp>
    </p:spTree>
    <p:extLst>
      <p:ext uri="{BB962C8B-B14F-4D97-AF65-F5344CB8AC3E}">
        <p14:creationId xmlns:p14="http://schemas.microsoft.com/office/powerpoint/2010/main" val="72820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3321-3A26-0D91-ED34-F68A94A3D3C4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A98780-FA4F-2B53-3FF2-28D9AA7E78C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8E65505A-39F3-F394-F272-72FE73C2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0E299-723E-9565-8FB3-B365A7B32F37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Experimental Details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5F11E-07ED-E740-21E6-3B3D1054C8E0}"/>
              </a:ext>
            </a:extLst>
          </p:cNvPr>
          <p:cNvSpPr txBox="1"/>
          <p:nvPr/>
        </p:nvSpPr>
        <p:spPr>
          <a:xfrm>
            <a:off x="795311" y="3719755"/>
            <a:ext cx="356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AllSides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Hyperpartisan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News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40EEA-5EF4-3F6A-3689-1D661C41E38D}"/>
              </a:ext>
            </a:extLst>
          </p:cNvPr>
          <p:cNvSpPr txBox="1"/>
          <p:nvPr/>
        </p:nvSpPr>
        <p:spPr>
          <a:xfrm>
            <a:off x="795311" y="1692607"/>
            <a:ext cx="10848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Main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Llama 3.3 (70B Instruct)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Qwen 2.5 (72B Instruct)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Phi-4 (14B)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Mistal Small (24B Instruct)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Gemma 2 (27B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GPT 4.1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BD3E6-1467-6312-11A3-FF16DFA11E9C}"/>
              </a:ext>
            </a:extLst>
          </p:cNvPr>
          <p:cNvSpPr txBox="1"/>
          <p:nvPr/>
        </p:nvSpPr>
        <p:spPr>
          <a:xfrm>
            <a:off x="795311" y="5835059"/>
            <a:ext cx="1093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/ice-park-01/Measuring-and-Mitigating-Media-Outlet-Name-Bias-in-Large-Language-Models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5B653-58DA-0BB2-250B-5EC78C745487}"/>
              </a:ext>
            </a:extLst>
          </p:cNvPr>
          <p:cNvSpPr txBox="1"/>
          <p:nvPr/>
        </p:nvSpPr>
        <p:spPr>
          <a:xfrm>
            <a:off x="795310" y="4638908"/>
            <a:ext cx="629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Representative Media Outlet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Left: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Press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Guardian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Center: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 News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Right: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 News Digital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Mail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Breitbart News</a:t>
            </a:r>
          </a:p>
        </p:txBody>
      </p:sp>
    </p:spTree>
    <p:extLst>
      <p:ext uri="{BB962C8B-B14F-4D97-AF65-F5344CB8AC3E}">
        <p14:creationId xmlns:p14="http://schemas.microsoft.com/office/powerpoint/2010/main" val="336894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EF8A-20D2-C5C7-7F2D-2E0EE928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E5F8562-5D70-8E21-E26A-27CF1DDA8BF5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1D526-8AF7-55E5-1055-E6CF55539B31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88E4DF-88AD-2E7B-C616-9EA1FC0B5838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7A014024-88B8-FDBE-C83D-72316E28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D4C0C-4E21-9E4F-8B1F-285B25CCBF7F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Political Bias Prediction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0E028-3C82-17BD-D1B5-81EE0F04784E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DAA58-4CB9-5D10-8F0C-5E67A54C7F9D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E1DCB-1909-40B8-705F-1027AD99A253}"/>
              </a:ext>
            </a:extLst>
          </p:cNvPr>
          <p:cNvSpPr txBox="1"/>
          <p:nvPr/>
        </p:nvSpPr>
        <p:spPr>
          <a:xfrm>
            <a:off x="913624" y="5819271"/>
            <a:ext cx="1036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All six LLMs evaluated exhibit significant media outlet name biases </a:t>
            </a:r>
            <a:b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 a directionally coherent manner across all datasets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473E5-AFAA-4A82-9B44-5A5FCCDE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"/>
          <a:stretch>
            <a:fillRect/>
          </a:stretch>
        </p:blipFill>
        <p:spPr>
          <a:xfrm>
            <a:off x="2803009" y="2086626"/>
            <a:ext cx="6585982" cy="3566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AF73D-D0EA-901C-94D9-3F524591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196" y="521484"/>
            <a:ext cx="37846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9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6B0C-20F2-397C-4758-A242E22E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B6F2E4-43C1-9FE7-97F5-D7DF31D8C439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F0A18-B684-FDC3-D692-6D26C0F8D011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2DE7E2-C883-5355-548B-DE5B5CB73D77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7C9820FE-B0C1-9296-01D1-0F4E7F4C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6F513-3F22-7B43-5381-A75BF7B176AC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Political Bias Prediction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F11E2-9B6E-17EF-6560-BBD189D4A50F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A278F-86F9-C82C-7F16-2A9C6620CF2F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ACE1D-E71A-520E-37C3-284D6C311CCD}"/>
              </a:ext>
            </a:extLst>
          </p:cNvPr>
          <p:cNvSpPr txBox="1"/>
          <p:nvPr/>
        </p:nvSpPr>
        <p:spPr>
          <a:xfrm>
            <a:off x="913624" y="5954210"/>
            <a:ext cx="1036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SIPS increases with model size and alignment tuning 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FD7B08-2C61-8E5E-490A-0B9579EB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"/>
          <a:stretch>
            <a:fillRect/>
          </a:stretch>
        </p:blipFill>
        <p:spPr>
          <a:xfrm>
            <a:off x="2803009" y="2086626"/>
            <a:ext cx="6585982" cy="3566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3E3D75-414D-E1AD-A8FC-C1F4F116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196" y="521484"/>
            <a:ext cx="3784600" cy="1422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338784-CDB9-E937-F7D6-1C756871AD93}"/>
              </a:ext>
            </a:extLst>
          </p:cNvPr>
          <p:cNvSpPr/>
          <p:nvPr/>
        </p:nvSpPr>
        <p:spPr>
          <a:xfrm>
            <a:off x="7592290" y="2265363"/>
            <a:ext cx="1731819" cy="10458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56B6-0A6F-9BF1-8200-92E097F45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1362D63-D756-1232-13F8-4DD5318C4EF1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52DBF-24D8-A2C6-F392-105ED198A9E8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C878EF-DC99-B8C7-4AD5-46581A89FAFD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7E17ED14-8916-BC07-D898-C5EEFBFB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89C20-19C6-B8F7-E99B-7A51F08834A9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Political Bias Prediction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82233-92F0-6EB5-A8B9-AE34AE8F490D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2A860-69B3-6BCC-F1A7-9F7581481A02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78E74-9ED9-932C-950C-EB8E1CD2A61D}"/>
              </a:ext>
            </a:extLst>
          </p:cNvPr>
          <p:cNvSpPr txBox="1"/>
          <p:nvPr/>
        </p:nvSpPr>
        <p:spPr>
          <a:xfrm>
            <a:off x="2070864" y="5614830"/>
            <a:ext cx="805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 Associated Press has notably little effect on model predictions.</a:t>
            </a:r>
          </a:p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This may be due to its recent reclassification from neutral in 2022, which is likely underrepresented in LLM training data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2447FD-9C4E-3318-C529-BEF20473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51" y="1939905"/>
            <a:ext cx="4767695" cy="3524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F6B590-8C09-BAD8-B679-DCD6C0B39DDB}"/>
              </a:ext>
            </a:extLst>
          </p:cNvPr>
          <p:cNvSpPr/>
          <p:nvPr/>
        </p:nvSpPr>
        <p:spPr>
          <a:xfrm>
            <a:off x="1595975" y="2715636"/>
            <a:ext cx="390239" cy="123291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77FF6D-6E03-A2A5-1E3D-DC7FCD34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36" y="2200024"/>
            <a:ext cx="5215313" cy="24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41E5D-7CBD-509C-5673-676E4C3F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AAC3-0DAD-52FF-AD74-797E412D5378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83204-D739-E906-FCC0-BC84C726D36F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3C8EEE-5C32-625C-3A10-346C0360C2A6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B420246E-F13D-ECCD-2895-6852766D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06CCA-DFE8-74C2-19B9-DA739B574561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Political Bias Prediction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F0A90-D6F9-48A0-1BE6-BDB6BAC28C8E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B0D76-4730-791E-38A6-50AAE9DF03BF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489E2-0455-462F-7125-282E5FE19A8A}"/>
              </a:ext>
            </a:extLst>
          </p:cNvPr>
          <p:cNvSpPr txBox="1"/>
          <p:nvPr/>
        </p:nvSpPr>
        <p:spPr>
          <a:xfrm>
            <a:off x="1721788" y="5614830"/>
            <a:ext cx="874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 experiments using formulated/generated fictitious media outlets, LLMs react to the political connotations of media names and to the implied ideological cues in media names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1952F2-26B5-1FAC-E4F6-278EF529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18" y="2606244"/>
            <a:ext cx="5820564" cy="19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991E7-758A-13AF-6C82-5C58AF1C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B169327-9AA9-4596-0FAC-C197AECCD437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D4E79-7F93-B295-4880-F4BE712C7590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0966D55-F750-6F82-6754-15F71BE78F62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225D7BD6-0CB3-506E-21B9-89BDF1D1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41FF7-510A-2BB1-E139-3CF789F7F0AF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Political Bias Prediction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91799-BC7F-B0E5-EA83-7E44799928D8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FF9DB-7CA2-B3C2-8AF7-BBD8CBBF6CA2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82D84-4BC8-DDA1-4863-7C81C1A2B99D}"/>
              </a:ext>
            </a:extLst>
          </p:cNvPr>
          <p:cNvSpPr txBox="1"/>
          <p:nvPr/>
        </p:nvSpPr>
        <p:spPr>
          <a:xfrm>
            <a:off x="1239468" y="5614830"/>
            <a:ext cx="971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kumimoji="1" lang="en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AllSides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dataset, center-labeled articles show a higher proportion of affected cases than others. The </a:t>
            </a:r>
            <a:r>
              <a:rPr kumimoji="1" lang="en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Hyperpartisan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dataset with article-level annotations reveals a much higher affected rate </a:t>
            </a:r>
            <a:b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for non-</a:t>
            </a:r>
            <a:r>
              <a:rPr kumimoji="1" lang="en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hyperpartisan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articles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7B7606-F21B-611A-4A2E-168613C3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0863"/>
            <a:ext cx="7772400" cy="36220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10ACA1-D66F-0F7D-0B30-C5531B4FF906}"/>
              </a:ext>
            </a:extLst>
          </p:cNvPr>
          <p:cNvSpPr/>
          <p:nvPr/>
        </p:nvSpPr>
        <p:spPr>
          <a:xfrm>
            <a:off x="3863390" y="2068864"/>
            <a:ext cx="1110054" cy="2629515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3D046B-0DB2-9010-5DD4-35724C99DD2E}"/>
              </a:ext>
            </a:extLst>
          </p:cNvPr>
          <p:cNvSpPr/>
          <p:nvPr/>
        </p:nvSpPr>
        <p:spPr>
          <a:xfrm>
            <a:off x="8131464" y="2101972"/>
            <a:ext cx="1644437" cy="2596407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20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6FCD-1C42-C81C-5C7D-0789088B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DE327D3-9E16-B4B0-D24D-40D16D3F5F36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A9473-0296-A73B-E985-17DF8F51972D}"/>
              </a:ext>
            </a:extLst>
          </p:cNvPr>
          <p:cNvSpPr txBox="1"/>
          <p:nvPr/>
        </p:nvSpPr>
        <p:spPr>
          <a:xfrm>
            <a:off x="304801" y="524659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Background</a:t>
            </a:r>
            <a:endParaRPr lang="en-US" altLang="ko-KR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73BE6-DC1D-9D21-C812-1055E7B4B1B1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76BB8-C115-3299-2410-02A772D34224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Biases Inherent in Large Language Models (LLMs)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D9B2FC-1ACE-527D-6ED3-3C771CE53C47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D01287FE-49AA-636B-AEF6-47C0730B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960F1-830A-D91D-5D2D-999C1BA72EE6}"/>
              </a:ext>
            </a:extLst>
          </p:cNvPr>
          <p:cNvSpPr txBox="1"/>
          <p:nvPr/>
        </p:nvSpPr>
        <p:spPr>
          <a:xfrm>
            <a:off x="722514" y="1668902"/>
            <a:ext cx="944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LLMs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nternalize</a:t>
            </a:r>
            <a:r>
              <a:rPr lang="en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Political Biases in Two Ways: </a:t>
            </a:r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Pre-training and Fine-tuning with Human Feedback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D0FCCB-B3BC-C237-C36F-C97F9E062630}"/>
              </a:ext>
            </a:extLst>
          </p:cNvPr>
          <p:cNvGrpSpPr/>
          <p:nvPr/>
        </p:nvGrpSpPr>
        <p:grpSpPr>
          <a:xfrm>
            <a:off x="1528835" y="2748430"/>
            <a:ext cx="1677515" cy="933824"/>
            <a:chOff x="890114" y="3429000"/>
            <a:chExt cx="2065667" cy="1149897"/>
          </a:xfrm>
        </p:grpSpPr>
        <p:pic>
          <p:nvPicPr>
            <p:cNvPr id="5" name="Picture 2" descr=" Bloom Architecture| large lanuage model (LLM)">
              <a:extLst>
                <a:ext uri="{FF2B5EF4-FFF2-40B4-BE49-F238E27FC236}">
                  <a16:creationId xmlns:a16="http://schemas.microsoft.com/office/drawing/2014/main" id="{FD803840-D520-B162-1200-12B88CFFA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387" y="3632200"/>
              <a:ext cx="1893394" cy="94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627B2C-A5CA-8548-EB2E-C7A89EE1B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114" y="3429000"/>
              <a:ext cx="742576" cy="74257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82F50A-3CAF-377F-BD87-114A28FC75F1}"/>
              </a:ext>
            </a:extLst>
          </p:cNvPr>
          <p:cNvSpPr txBox="1"/>
          <p:nvPr/>
        </p:nvSpPr>
        <p:spPr>
          <a:xfrm>
            <a:off x="880007" y="2105606"/>
            <a:ext cx="301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1. </a:t>
            </a:r>
            <a:r>
              <a:rPr kumimoji="1" lang="en" altLang="ko-KR" sz="1400" u="sng" dirty="0"/>
              <a:t>Architecture confirmation</a:t>
            </a:r>
            <a:endParaRPr kumimoji="1" lang="ko-KR" altLang="en-US" sz="1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14C17-418C-009C-0005-55E0BFDD7F0E}"/>
              </a:ext>
            </a:extLst>
          </p:cNvPr>
          <p:cNvSpPr txBox="1"/>
          <p:nvPr/>
        </p:nvSpPr>
        <p:spPr>
          <a:xfrm>
            <a:off x="4823729" y="2110679"/>
            <a:ext cx="2264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2. </a:t>
            </a:r>
            <a:r>
              <a:rPr kumimoji="1" lang="en-US" altLang="ko-KR" sz="1400" u="sng" dirty="0"/>
              <a:t>Pre-training (PT)</a:t>
            </a:r>
            <a:endParaRPr kumimoji="1" lang="ko-KR" altLang="en-US" sz="1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A9DC-D927-A1A6-66AA-A0F0C1CD22F0}"/>
              </a:ext>
            </a:extLst>
          </p:cNvPr>
          <p:cNvSpPr txBox="1"/>
          <p:nvPr/>
        </p:nvSpPr>
        <p:spPr>
          <a:xfrm>
            <a:off x="4823729" y="3771833"/>
            <a:ext cx="2185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2.2. </a:t>
            </a:r>
            <a:r>
              <a:rPr kumimoji="1" lang="en-US" altLang="ko-KR" sz="1400" i="1" dirty="0"/>
              <a:t>Reasoning PT</a:t>
            </a:r>
            <a:endParaRPr kumimoji="1" lang="ko-KR" altLang="en-US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5DE35-E1AF-F30B-DEED-A5210B4E8DFF}"/>
              </a:ext>
            </a:extLst>
          </p:cNvPr>
          <p:cNvSpPr txBox="1"/>
          <p:nvPr/>
        </p:nvSpPr>
        <p:spPr>
          <a:xfrm>
            <a:off x="4823729" y="5151500"/>
            <a:ext cx="2443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2.3. </a:t>
            </a:r>
            <a:r>
              <a:rPr kumimoji="1" lang="en-US" altLang="ko-KR" sz="1400" i="1" dirty="0"/>
              <a:t>Long Context PT</a:t>
            </a:r>
            <a:endParaRPr kumimoji="1" lang="ko-KR" altLang="en-U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1C873-D869-828E-E642-2692E76C1770}"/>
              </a:ext>
            </a:extLst>
          </p:cNvPr>
          <p:cNvSpPr txBox="1"/>
          <p:nvPr/>
        </p:nvSpPr>
        <p:spPr>
          <a:xfrm>
            <a:off x="8118367" y="2110678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3. </a:t>
            </a:r>
            <a:r>
              <a:rPr kumimoji="1" lang="en-US" altLang="ko-KR" sz="1400" i="1" dirty="0"/>
              <a:t>Reinforcement Learning (RL)</a:t>
            </a:r>
            <a:endParaRPr kumimoji="1" lang="ko-KR" alt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7E5C6B-EB4E-F83D-C463-523AE97B8661}"/>
              </a:ext>
            </a:extLst>
          </p:cNvPr>
          <p:cNvSpPr txBox="1"/>
          <p:nvPr/>
        </p:nvSpPr>
        <p:spPr>
          <a:xfrm>
            <a:off x="8118367" y="2417631"/>
            <a:ext cx="2191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3.1. </a:t>
            </a:r>
            <a:r>
              <a:rPr kumimoji="1" lang="en-US" altLang="ko-KR" sz="1400" i="1" dirty="0"/>
              <a:t>Reasoning RL</a:t>
            </a:r>
            <a:endParaRPr kumimoji="1" lang="ko-KR" altLang="en-US" sz="14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1DD65-7CE8-F5D6-6C16-F6CD4195868E}"/>
              </a:ext>
            </a:extLst>
          </p:cNvPr>
          <p:cNvSpPr txBox="1"/>
          <p:nvPr/>
        </p:nvSpPr>
        <p:spPr>
          <a:xfrm>
            <a:off x="8118367" y="4120468"/>
            <a:ext cx="19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3.2. </a:t>
            </a:r>
            <a:r>
              <a:rPr kumimoji="1" lang="en-US" altLang="ko-KR" sz="1400" i="1" dirty="0"/>
              <a:t>General RL</a:t>
            </a:r>
            <a:endParaRPr kumimoji="1" lang="ko-KR" alt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0CA43-37B1-6955-8E2A-AFBD734FD336}"/>
              </a:ext>
            </a:extLst>
          </p:cNvPr>
          <p:cNvSpPr txBox="1"/>
          <p:nvPr/>
        </p:nvSpPr>
        <p:spPr>
          <a:xfrm>
            <a:off x="1401482" y="4075679"/>
            <a:ext cx="20722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#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of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Inner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Attention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Dense/</a:t>
            </a:r>
            <a:r>
              <a:rPr kumimoji="1" lang="en-US" altLang="ko-KR" sz="1400" dirty="0" err="1"/>
              <a:t>MoE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Positional Encoding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AAFDB5-B34D-1FD6-5FD3-B46FDF458D8D}"/>
              </a:ext>
            </a:extLst>
          </p:cNvPr>
          <p:cNvGrpSpPr/>
          <p:nvPr/>
        </p:nvGrpSpPr>
        <p:grpSpPr>
          <a:xfrm>
            <a:off x="4927317" y="2765607"/>
            <a:ext cx="2059097" cy="507514"/>
            <a:chOff x="4774987" y="3004791"/>
            <a:chExt cx="2059097" cy="50751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210C625-BBC5-11F1-9CB0-FCB7BBA7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4987" y="3004791"/>
              <a:ext cx="507514" cy="50751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37788B-7916-0849-FC4D-C1350F55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5447" y="3004791"/>
              <a:ext cx="507514" cy="5075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8BCCEB-2D61-609B-62A9-75BC17AC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5907" y="3004791"/>
              <a:ext cx="507514" cy="50751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0878D-C622-63F4-6B12-4A7378CEFADC}"/>
                </a:ext>
              </a:extLst>
            </p:cNvPr>
            <p:cNvSpPr txBox="1"/>
            <p:nvPr/>
          </p:nvSpPr>
          <p:spPr>
            <a:xfrm>
              <a:off x="6516368" y="3058038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…</a:t>
              </a:r>
              <a:endParaRPr kumimoji="1" lang="ko-KR" altLang="en-US" sz="14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79E1B3-9DAC-B2CB-50C0-8A23B9EE1710}"/>
              </a:ext>
            </a:extLst>
          </p:cNvPr>
          <p:cNvSpPr txBox="1"/>
          <p:nvPr/>
        </p:nvSpPr>
        <p:spPr>
          <a:xfrm>
            <a:off x="4910257" y="3368108"/>
            <a:ext cx="2270173" cy="276999"/>
          </a:xfrm>
          <a:prstGeom prst="rect">
            <a:avLst/>
          </a:prstGeom>
          <a:noFill/>
          <a:ln>
            <a:solidFill>
              <a:schemeClr val="dk1"/>
            </a:solidFill>
            <a:prstDash val="lgDash"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Causal Language Modeling</a:t>
            </a:r>
            <a:endParaRPr kumimoji="1" lang="ko-KR" altLang="en-US" sz="1200" dirty="0"/>
          </a:p>
        </p:txBody>
      </p:sp>
      <p:pic>
        <p:nvPicPr>
          <p:cNvPr id="30" name="Picture 6" descr="Comparison between how CoT and COCONUT methods work">
            <a:extLst>
              <a:ext uri="{FF2B5EF4-FFF2-40B4-BE49-F238E27FC236}">
                <a16:creationId xmlns:a16="http://schemas.microsoft.com/office/drawing/2014/main" id="{8E4416E0-2F4D-339F-0CFC-F2C8CA1E2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r="43947" b="29673"/>
          <a:stretch>
            <a:fillRect/>
          </a:stretch>
        </p:blipFill>
        <p:spPr bwMode="auto">
          <a:xfrm>
            <a:off x="4921692" y="4074722"/>
            <a:ext cx="1961633" cy="98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E3C4D6B-02D0-A980-CB02-3C6630C12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9796" y="4069884"/>
            <a:ext cx="419832" cy="419832"/>
          </a:xfrm>
          <a:prstGeom prst="rect">
            <a:avLst/>
          </a:prstGeom>
        </p:spPr>
      </p:pic>
      <p:pic>
        <p:nvPicPr>
          <p:cNvPr id="32" name="Picture 8" descr="Mastering LLama — Rotary Positional Embedding (RoPE) 이해하기 | by Hugman  Sangkeun Jung | Medium">
            <a:extLst>
              <a:ext uri="{FF2B5EF4-FFF2-40B4-BE49-F238E27FC236}">
                <a16:creationId xmlns:a16="http://schemas.microsoft.com/office/drawing/2014/main" id="{F1D30C51-6260-0881-17F4-9E123B3A3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36927" r="19262" b="15378"/>
          <a:stretch>
            <a:fillRect/>
          </a:stretch>
        </p:blipFill>
        <p:spPr bwMode="auto">
          <a:xfrm>
            <a:off x="5193293" y="5430592"/>
            <a:ext cx="1525082" cy="6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41F656-49E0-E784-DF8D-4958A5816285}"/>
              </a:ext>
            </a:extLst>
          </p:cNvPr>
          <p:cNvSpPr txBox="1"/>
          <p:nvPr/>
        </p:nvSpPr>
        <p:spPr>
          <a:xfrm>
            <a:off x="4841253" y="6080947"/>
            <a:ext cx="2411750" cy="461665"/>
          </a:xfrm>
          <a:prstGeom prst="rect">
            <a:avLst/>
          </a:prstGeom>
          <a:noFill/>
          <a:ln>
            <a:solidFill>
              <a:schemeClr val="dk1"/>
            </a:solidFill>
            <a:prstDash val="lgDash"/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Adjusting </a:t>
            </a:r>
            <a:r>
              <a:rPr kumimoji="1" lang="en-US" altLang="ko-KR" sz="1200" dirty="0" err="1"/>
              <a:t>RoPE</a:t>
            </a:r>
            <a:r>
              <a:rPr kumimoji="1" lang="en-US" altLang="ko-KR" sz="1200" dirty="0"/>
              <a:t> 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#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of Context: 4,096 → 32,768</a:t>
            </a:r>
            <a:endParaRPr kumimoji="1"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3CF2D-11E1-7F2B-D004-98509A08863E}"/>
              </a:ext>
            </a:extLst>
          </p:cNvPr>
          <p:cNvSpPr txBox="1"/>
          <p:nvPr/>
        </p:nvSpPr>
        <p:spPr>
          <a:xfrm>
            <a:off x="4818535" y="2421569"/>
            <a:ext cx="1971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Stage 2.1. </a:t>
            </a:r>
            <a:r>
              <a:rPr kumimoji="1" lang="en-US" altLang="ko-KR" sz="1400" u="sng" dirty="0"/>
              <a:t>General PT</a:t>
            </a:r>
            <a:endParaRPr kumimoji="1" lang="ko-KR" altLang="en-US" sz="1400" u="sng" dirty="0"/>
          </a:p>
        </p:txBody>
      </p:sp>
      <p:pic>
        <p:nvPicPr>
          <p:cNvPr id="35" name="Picture 10" descr="RLHF: Reinforcement Learning from Human Feedback">
            <a:extLst>
              <a:ext uri="{FF2B5EF4-FFF2-40B4-BE49-F238E27FC236}">
                <a16:creationId xmlns:a16="http://schemas.microsoft.com/office/drawing/2014/main" id="{A02FE83A-4222-07B5-1115-899CBF3EC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21" y="4473991"/>
            <a:ext cx="2498731" cy="148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Tree of Thoughts (ToT) | Prompt Engineering Guide">
            <a:extLst>
              <a:ext uri="{FF2B5EF4-FFF2-40B4-BE49-F238E27FC236}">
                <a16:creationId xmlns:a16="http://schemas.microsoft.com/office/drawing/2014/main" id="{FFF651E0-ABA8-3247-8AC7-EF065BC61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6" t="5204" r="1389" b="13690"/>
          <a:stretch>
            <a:fillRect/>
          </a:stretch>
        </p:blipFill>
        <p:spPr bwMode="auto">
          <a:xfrm>
            <a:off x="8432002" y="2781100"/>
            <a:ext cx="1169184" cy="12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24D9B5D-201A-2282-632F-AFCBB3F52E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0214" y="3019364"/>
            <a:ext cx="546884" cy="5468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65A8C7-6187-B14E-AE18-6C4E9528A4BC}"/>
              </a:ext>
            </a:extLst>
          </p:cNvPr>
          <p:cNvSpPr txBox="1"/>
          <p:nvPr/>
        </p:nvSpPr>
        <p:spPr>
          <a:xfrm>
            <a:off x="10008885" y="3569838"/>
            <a:ext cx="669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Verifier</a:t>
            </a:r>
            <a:endParaRPr kumimoji="1" lang="ko-KR" altLang="en-US" sz="1200" dirty="0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1B033F7D-A5DB-D08C-1FC6-78B24918B7A4}"/>
              </a:ext>
            </a:extLst>
          </p:cNvPr>
          <p:cNvCxnSpPr>
            <a:endCxn id="37" idx="1"/>
          </p:cNvCxnSpPr>
          <p:nvPr/>
        </p:nvCxnSpPr>
        <p:spPr>
          <a:xfrm>
            <a:off x="9269652" y="3212564"/>
            <a:ext cx="800562" cy="80242"/>
          </a:xfrm>
          <a:prstGeom prst="bentConnector3">
            <a:avLst>
              <a:gd name="adj1" fmla="val 6269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7FF0356C-0216-9439-DDDF-7E59110A19CF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9473900" y="3292806"/>
            <a:ext cx="596314" cy="13386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7BA2F28-EB89-A72D-6FAE-0CF2AEA13700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9473900" y="3292806"/>
            <a:ext cx="596314" cy="343964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7D8B6393-015B-9BAE-E734-819E64E27347}"/>
              </a:ext>
            </a:extLst>
          </p:cNvPr>
          <p:cNvSpPr/>
          <p:nvPr/>
        </p:nvSpPr>
        <p:spPr>
          <a:xfrm>
            <a:off x="4141177" y="3314246"/>
            <a:ext cx="427048" cy="15209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7298F9F5-5954-A1DB-A723-D280F6A20D2D}"/>
              </a:ext>
            </a:extLst>
          </p:cNvPr>
          <p:cNvSpPr/>
          <p:nvPr/>
        </p:nvSpPr>
        <p:spPr>
          <a:xfrm>
            <a:off x="7498175" y="3314245"/>
            <a:ext cx="427048" cy="152095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87469F-F26E-CC26-0923-8B02329447EB}"/>
              </a:ext>
            </a:extLst>
          </p:cNvPr>
          <p:cNvSpPr txBox="1"/>
          <p:nvPr/>
        </p:nvSpPr>
        <p:spPr>
          <a:xfrm>
            <a:off x="343138" y="5902454"/>
            <a:ext cx="880369" cy="43088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100" u="sng" dirty="0"/>
              <a:t>Mandatory</a:t>
            </a:r>
          </a:p>
          <a:p>
            <a:r>
              <a:rPr kumimoji="1" lang="en-US" altLang="ko-KR" sz="1100" i="1" dirty="0"/>
              <a:t>Optional</a:t>
            </a:r>
            <a:endParaRPr kumimoji="1" lang="ko-KR" altLang="en-US" sz="1100" i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4A51F6-0076-8049-DA97-8703A125EFD2}"/>
              </a:ext>
            </a:extLst>
          </p:cNvPr>
          <p:cNvSpPr/>
          <p:nvPr/>
        </p:nvSpPr>
        <p:spPr>
          <a:xfrm>
            <a:off x="4860171" y="2438607"/>
            <a:ext cx="2378375" cy="12688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102B16-4FBA-4E50-A819-E30DB24681AF}"/>
              </a:ext>
            </a:extLst>
          </p:cNvPr>
          <p:cNvSpPr/>
          <p:nvPr/>
        </p:nvSpPr>
        <p:spPr>
          <a:xfrm>
            <a:off x="8148331" y="4148663"/>
            <a:ext cx="2704780" cy="18902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141C05-884D-212B-7704-F134675E1D70}"/>
              </a:ext>
            </a:extLst>
          </p:cNvPr>
          <p:cNvSpPr txBox="1"/>
          <p:nvPr/>
        </p:nvSpPr>
        <p:spPr>
          <a:xfrm>
            <a:off x="169333" y="6441544"/>
            <a:ext cx="18325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Qwen3 Technical Report,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4062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C09D-BA5E-A681-8D8D-45825854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0736672-A288-B8FB-907D-7132711FE053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7D7B4-0503-6742-F3B0-7A3C1F1961E9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842E17-DB63-387F-C6F9-08CE5A4A410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DF518800-0A61-38A7-5C43-B1359674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5FF37-28A2-B56D-DFD4-545AF7295393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Article Summarization Sentiment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7AB0A-3CD8-FC2E-9D04-8380C1709D1A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DB945-C20A-A6DC-E708-FFCAB6146EBA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7A332-C429-909B-406A-704CA966D27A}"/>
              </a:ext>
            </a:extLst>
          </p:cNvPr>
          <p:cNvSpPr txBox="1"/>
          <p:nvPr/>
        </p:nvSpPr>
        <p:spPr>
          <a:xfrm>
            <a:off x="1239468" y="5710909"/>
            <a:ext cx="971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 sentiment of named entities in generated summaries varies depending on the attributed outlet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C4F08-998E-30D8-237E-2BD0FE08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59" y="2687752"/>
            <a:ext cx="5702300" cy="179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9F4386-BF77-8781-25FB-838E51F9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9" y="2062641"/>
            <a:ext cx="4468484" cy="30404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D05421-B998-E418-DF36-31C0C9437BB9}"/>
              </a:ext>
            </a:extLst>
          </p:cNvPr>
          <p:cNvSpPr/>
          <p:nvPr/>
        </p:nvSpPr>
        <p:spPr>
          <a:xfrm>
            <a:off x="2916411" y="2714423"/>
            <a:ext cx="3528994" cy="176403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59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DBE3B-7131-6968-0F67-6BD3B08D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C5A830-B364-CB32-DFE4-264BD6B3BCF6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02C7F-BB21-90F8-4504-3E370682704F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71E11E-0B51-FF93-1EBF-8C62637DB667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D0D182EA-49D8-4025-F01A-0B7C8512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B5903-D396-212B-9701-55359799D35E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Article Summarization Sentiment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7B2EE-7266-3C30-C946-77D529D90DFF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21B88-9B10-DDAF-680C-10C684721B06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FBDC-B0E6-6A74-F527-F6E92C798A08}"/>
              </a:ext>
            </a:extLst>
          </p:cNvPr>
          <p:cNvSpPr txBox="1"/>
          <p:nvPr/>
        </p:nvSpPr>
        <p:spPr>
          <a:xfrm>
            <a:off x="1239468" y="5710909"/>
            <a:ext cx="97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Summaries generated with left and right-leaning media outlet names shift political stance </a:t>
            </a:r>
            <a:b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compared to those with center-leaning outlet names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1283ED-20FF-3CF0-F9DC-3F4BC86D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59" y="2687752"/>
            <a:ext cx="5702300" cy="179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3C037-05FE-E7C9-A41B-05E3B352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9" y="2062641"/>
            <a:ext cx="4468484" cy="30404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B616EC-AF1D-5C70-88D9-E7065D21CA1A}"/>
              </a:ext>
            </a:extLst>
          </p:cNvPr>
          <p:cNvSpPr/>
          <p:nvPr/>
        </p:nvSpPr>
        <p:spPr>
          <a:xfrm>
            <a:off x="8206735" y="2077509"/>
            <a:ext cx="2899879" cy="2985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44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B8EFD-3B11-80FE-B77E-3F57F78F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4B3BB9-6D4B-CD0E-F11E-5191E445A60A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7CE73-DE2B-ABDA-2D0B-1DABC65438E2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BD3B5B-D76D-C287-68E8-E5EAC6E238DD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AA6B610E-0D9B-272F-BBEC-DE8B62ED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70004-491C-2A42-E819-E6196ED86314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Article Summarization Sentiment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47064-3E44-1800-252C-842055C2CA93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53900-6675-327C-E63C-A9FF8A4D2675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B849F-A937-5AA6-A914-B0197026BF85}"/>
              </a:ext>
            </a:extLst>
          </p:cNvPr>
          <p:cNvSpPr txBox="1"/>
          <p:nvPr/>
        </p:nvSpPr>
        <p:spPr>
          <a:xfrm>
            <a:off x="1239467" y="5614830"/>
            <a:ext cx="97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Llama-3.3-70B-Instruct exhibited unexpected behavior by ignoring the summarization prompt and noting mismatches between article stance and outlet specification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D06288-A408-670B-B3B8-D544B469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86" y="2560408"/>
            <a:ext cx="9299427" cy="21934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C85CB-0C79-58F3-6714-1993C8E6C034}"/>
              </a:ext>
            </a:extLst>
          </p:cNvPr>
          <p:cNvSpPr/>
          <p:nvPr/>
        </p:nvSpPr>
        <p:spPr>
          <a:xfrm>
            <a:off x="3105686" y="4183915"/>
            <a:ext cx="7138568" cy="46986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93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0CF6A-9C7C-EB5E-BBBC-6844C631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D686B2-E82C-EC15-E9D7-BD4C15E8EB06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85411-A9F0-78EE-AE06-39BC482CF66A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DD8C52-341E-2360-7F6D-FE59E1188569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77E9B39E-422C-C99B-CFCE-5201BB6A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06D0F-5FC4-4E94-C61E-329F12646221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LLMs’ Article Summarization Sentiment Shift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73189-37DD-5D2C-36AB-12CE128D8A1B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7AB41-BAA7-F763-F20E-04F6BC2D3A9C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45491-F32C-22D8-812B-8E4E7AF838A0}"/>
              </a:ext>
            </a:extLst>
          </p:cNvPr>
          <p:cNvSpPr txBox="1"/>
          <p:nvPr/>
        </p:nvSpPr>
        <p:spPr>
          <a:xfrm>
            <a:off x="1670553" y="5614830"/>
            <a:ext cx="97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 human evaluation,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 four out of five annotators detect bias</a:t>
            </a:r>
            <a:r>
              <a:rPr kumimoji="1"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perception shifts more frequently </a:t>
            </a:r>
            <a:b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than consistent</a:t>
            </a:r>
            <a:r>
              <a:rPr kumimoji="1"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perceptions across outlet-conditioned summaries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AF2929-43F4-2E30-9F34-1917D8EC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32450"/>
            <a:ext cx="7772400" cy="17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9C8FB-1A45-BBD5-BFDA-8062D6DF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277E57E-993E-E881-0BFA-BBBEC6CECADB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2A670-8E8B-C685-D760-3AED27492D53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A25ACF-3545-E491-839A-93A96D104D84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63C9A12F-4253-4609-A4AF-9D958D53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12853-6F13-9C31-6599-25CAF19B9BE0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Mitigating Media Outlet Name Bias Through Prompt Optimization</a:t>
            </a:r>
            <a:endParaRPr lang="en-US" altLang="ko-K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BEF19-F9F1-D503-4B4D-F7098DA77785}"/>
              </a:ext>
            </a:extLst>
          </p:cNvPr>
          <p:cNvSpPr txBox="1"/>
          <p:nvPr/>
        </p:nvSpPr>
        <p:spPr>
          <a:xfrm>
            <a:off x="4468483" y="-23291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FA991-D7F7-3010-992C-B534DB42C286}"/>
              </a:ext>
            </a:extLst>
          </p:cNvPr>
          <p:cNvSpPr txBox="1"/>
          <p:nvPr/>
        </p:nvSpPr>
        <p:spPr>
          <a:xfrm>
            <a:off x="304801" y="524659"/>
            <a:ext cx="2284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9AC96-EC84-309E-9CC9-B135BFF611D3}"/>
              </a:ext>
            </a:extLst>
          </p:cNvPr>
          <p:cNvSpPr txBox="1"/>
          <p:nvPr/>
        </p:nvSpPr>
        <p:spPr>
          <a:xfrm>
            <a:off x="1670553" y="5614830"/>
            <a:ext cx="97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 confirm that SIPS, AS, and AC scores can be reduced through prompt optimization,</a:t>
            </a:r>
            <a:b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the method transfers well across models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750FE-8FEF-85DB-21CF-97624120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79" y="1872495"/>
            <a:ext cx="2234639" cy="1992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EBAF1A-D41A-5A90-CD1B-6279B261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15065"/>
            <a:ext cx="7772400" cy="12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;p2">
            <a:extLst>
              <a:ext uri="{FF2B5EF4-FFF2-40B4-BE49-F238E27FC236}">
                <a16:creationId xmlns:a16="http://schemas.microsoft.com/office/drawing/2014/main" id="{E93C016C-D594-BE19-D6E2-1A546DF3E32E}"/>
              </a:ext>
            </a:extLst>
          </p:cNvPr>
          <p:cNvSpPr txBox="1"/>
          <p:nvPr/>
        </p:nvSpPr>
        <p:spPr>
          <a:xfrm>
            <a:off x="237600" y="2395979"/>
            <a:ext cx="11567769" cy="28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outlet name bias is pervasive across LLMs.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Most models exhibit clear and consistent political bias in response to outlet names, with directionality largely aligned across different models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LLMs react to linguistic cues rather than factual knowledge alone.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Bias emerges toward both real and fictional media names, suggesting models respond to ideological signals embedded in outlet names themselves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data distributions likely drive observed biases.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Our Associated Press case study demonstrates how patterns in pre-training data can explain the political biases models exhibit toward specific outlets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proposed metrics enable bias quantification and mitigation. </a:t>
            </a: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SIPS, AS, and AC effectively measure media outlet bias and guide automated prompt optimization frameworks that successfully reduce bias through prompting alone</a:t>
            </a:r>
            <a:endParaRPr lang="en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1" y="524659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3321-3A26-0D91-ED34-F68A94A3D3C4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A98780-FA4F-2B53-3FF2-28D9AA7E78C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8E65505A-39F3-F394-F272-72FE73C2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02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>
            <a:spLocks noGrp="1"/>
          </p:cNvSpPr>
          <p:nvPr/>
        </p:nvSpPr>
        <p:spPr>
          <a:xfrm>
            <a:off x="2713750" y="2365397"/>
            <a:ext cx="6764499" cy="2434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72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ko-KR" altLang="en-US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541E3-6A4E-B02B-CF30-025DA7639168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" name="슬라이드 번호 개체 틀 10">
            <a:extLst>
              <a:ext uri="{FF2B5EF4-FFF2-40B4-BE49-F238E27FC236}">
                <a16:creationId xmlns:a16="http://schemas.microsoft.com/office/drawing/2014/main" id="{50DB3E08-24AA-7AED-DC68-DA386CCC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58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C0CFD-FA39-1477-BF7C-B7B89E473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D509400-7140-666D-1EB7-7F8797566C15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2956C-4270-3250-7C93-78257FE46E49}"/>
              </a:ext>
            </a:extLst>
          </p:cNvPr>
          <p:cNvSpPr txBox="1"/>
          <p:nvPr/>
        </p:nvSpPr>
        <p:spPr>
          <a:xfrm>
            <a:off x="304801" y="524659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Background</a:t>
            </a:r>
            <a:endParaRPr lang="en-US" altLang="ko-KR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F8170-E2E6-3B4E-B870-EF88BD6F54A8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D58026-69A6-23AB-056A-7DD66A1B4010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2ED0190C-4373-8BC0-EA4A-0F93D7B4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732D4-1397-A5AC-CF07-25A55B762B64}"/>
              </a:ext>
            </a:extLst>
          </p:cNvPr>
          <p:cNvSpPr txBox="1"/>
          <p:nvPr/>
        </p:nvSpPr>
        <p:spPr>
          <a:xfrm>
            <a:off x="722514" y="1668902"/>
            <a:ext cx="546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LLMs' Political Bias in Both Political Stance and Framing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645B-B78F-06C6-8EC6-E367F64CD6F7}"/>
              </a:ext>
            </a:extLst>
          </p:cNvPr>
          <p:cNvSpPr txBox="1"/>
          <p:nvPr/>
        </p:nvSpPr>
        <p:spPr>
          <a:xfrm>
            <a:off x="1345027" y="5617793"/>
            <a:ext cx="950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LLMs are known to show political biases in both the content and style of their generated responses when prompted to generate news headlines about political issues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73631-38CE-C694-CEE5-F8DA60DA0910}"/>
              </a:ext>
            </a:extLst>
          </p:cNvPr>
          <p:cNvSpPr txBox="1"/>
          <p:nvPr/>
        </p:nvSpPr>
        <p:spPr>
          <a:xfrm>
            <a:off x="169333" y="6441544"/>
            <a:ext cx="962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Bang, Yejin, et al. "Measuring Political Bias in Large Language Models: What Is Said and How It Is Said." </a:t>
            </a:r>
            <a:r>
              <a:rPr lang="en" altLang="ko-KR" sz="8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62nd Annual Meeting of the Association for Computational Linguistics (Volume 1: Long Papers)</a:t>
            </a:r>
            <a:r>
              <a:rPr lang="en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. 2024.</a:t>
            </a:r>
            <a:endParaRPr kumimoji="1" lang="en-US" altLang="ko-KR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B77985-DC5D-CE2B-BDD1-24F27F15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00" y="2462752"/>
            <a:ext cx="6465082" cy="2787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9ED740-3192-E734-D352-977AB9DB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03" y="2383493"/>
            <a:ext cx="3056681" cy="32122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F729E9-A906-D189-F54F-0424016DE729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Biases Inherent in LLMs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E693-96CA-508E-ADE9-5C9CE8E6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16E945-0905-61A5-EB88-6FFE33209374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A2DE0-FA4E-B880-6F3E-9A787839C415}"/>
              </a:ext>
            </a:extLst>
          </p:cNvPr>
          <p:cNvSpPr txBox="1"/>
          <p:nvPr/>
        </p:nvSpPr>
        <p:spPr>
          <a:xfrm>
            <a:off x="304801" y="524659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Background</a:t>
            </a:r>
            <a:endParaRPr lang="en-US" altLang="ko-KR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8E59B-95F8-D025-8F8F-99E4E722C554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C767AB-92BF-08AC-2AC2-7132A2534648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2E9C6817-1B75-9B8C-85DC-C61E34DB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B4CEB-1425-E224-FC44-5D380EF5C2AD}"/>
              </a:ext>
            </a:extLst>
          </p:cNvPr>
          <p:cNvSpPr txBox="1"/>
          <p:nvPr/>
        </p:nvSpPr>
        <p:spPr>
          <a:xfrm>
            <a:off x="722514" y="1668902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LLMs' Political Bias in Political Stance Surveys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60E99-F037-AFA8-7280-D7F993707352}"/>
              </a:ext>
            </a:extLst>
          </p:cNvPr>
          <p:cNvSpPr txBox="1"/>
          <p:nvPr/>
        </p:nvSpPr>
        <p:spPr>
          <a:xfrm>
            <a:off x="1345027" y="5617793"/>
            <a:ext cx="950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LLMs also show political biases when asked to oppose or support certain political issues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while </a:t>
            </a:r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models trained using human preferences are shown to be more liberal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36926-5158-43F8-7CE2-7217513358C4}"/>
              </a:ext>
            </a:extLst>
          </p:cNvPr>
          <p:cNvSpPr txBox="1"/>
          <p:nvPr/>
        </p:nvSpPr>
        <p:spPr>
          <a:xfrm>
            <a:off x="169333" y="6441544"/>
            <a:ext cx="5836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Santurkar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, Shibani, et al. "Whose opinions do language models reflect?." </a:t>
            </a:r>
            <a:r>
              <a:rPr kumimoji="1" lang="en-US" altLang="ko-KR" sz="800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Conference on Machine Learning. PMLR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, 2023.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53ED4-0A76-9C69-9BE1-E42EE1FF121F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Biases Inherent in LLMs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C797D7-F4B4-86FB-3FEE-17D3F0EF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9" y="2220584"/>
            <a:ext cx="3416455" cy="31786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D764D9-CF36-5BD7-9A33-D8AA5821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12" y="2284306"/>
            <a:ext cx="4254500" cy="30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D9CD-EF92-0F08-6D04-6696D9EB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F465BBD-DAD8-1C88-0B4C-BC2D1ED65894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17354-AC48-AE64-BF66-236D06492176}"/>
              </a:ext>
            </a:extLst>
          </p:cNvPr>
          <p:cNvSpPr txBox="1"/>
          <p:nvPr/>
        </p:nvSpPr>
        <p:spPr>
          <a:xfrm>
            <a:off x="304801" y="524659"/>
            <a:ext cx="204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Motivation</a:t>
            </a:r>
            <a:endParaRPr lang="en-US" altLang="ko-KR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5CF25-0470-2D34-99D5-7F2CB2EAC997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37BCE7-3343-EE01-0F8F-CDEA3FA21CB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0C858DA2-5052-68C3-CEF5-9059113E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1C2C2-403B-C77A-60AE-A5A951FCA3C2}"/>
              </a:ext>
            </a:extLst>
          </p:cNvPr>
          <p:cNvSpPr txBox="1"/>
          <p:nvPr/>
        </p:nvSpPr>
        <p:spPr>
          <a:xfrm>
            <a:off x="169333" y="6211240"/>
            <a:ext cx="839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[1] Iyengar,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Shanto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, and Kyu S. Hahn. "Red media, blue media: Evidence of ideological selectivity in media use</a:t>
            </a:r>
            <a:r>
              <a:rPr kumimoji="1" lang="en-US" altLang="ko-KR" sz="800" i="1" dirty="0">
                <a:latin typeface="Calibri" panose="020F0502020204030204" pitchFamily="34" charset="0"/>
                <a:cs typeface="Calibri" panose="020F0502020204030204" pitchFamily="34" charset="0"/>
              </a:rPr>
              <a:t>." Journal of communication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 59.1 (2009): 19-39.</a:t>
            </a:r>
          </a:p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kumimoji="1" lang="en-US" altLang="ko-KR" sz="800" dirty="0" err="1">
                <a:latin typeface="Calibri" panose="020F0502020204030204" pitchFamily="34" charset="0"/>
                <a:cs typeface="Calibri" panose="020F0502020204030204" pitchFamily="34" charset="0"/>
              </a:rPr>
              <a:t>Entman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, Robert M. "Framing: Towards clarification of a fractured paradigm." </a:t>
            </a:r>
            <a:r>
              <a:rPr kumimoji="1" lang="en-US" altLang="ko-KR" sz="800" i="1" dirty="0" err="1">
                <a:latin typeface="Calibri" panose="020F0502020204030204" pitchFamily="34" charset="0"/>
                <a:cs typeface="Calibri" panose="020F0502020204030204" pitchFamily="34" charset="0"/>
              </a:rPr>
              <a:t>McQuail's</a:t>
            </a:r>
            <a:r>
              <a:rPr kumimoji="1" lang="en-US" altLang="ko-KR" sz="800" i="1" dirty="0">
                <a:latin typeface="Calibri" panose="020F0502020204030204" pitchFamily="34" charset="0"/>
                <a:cs typeface="Calibri" panose="020F0502020204030204" pitchFamily="34" charset="0"/>
              </a:rPr>
              <a:t> reader in mass communication theory 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390 (1993): 397.</a:t>
            </a:r>
          </a:p>
          <a:p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[3] Bender, Emily M., et al. "On the dangers of stochastic parrots: Can language models be too big?🦜." </a:t>
            </a:r>
            <a:r>
              <a:rPr kumimoji="1" lang="en-US" altLang="ko-KR" sz="8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2021 ACM conference on fairness, accountability, and transparency</a:t>
            </a:r>
            <a:r>
              <a:rPr kumimoji="1"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. 2021.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0CB8D-86EF-7573-0125-C50CD7EA6781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 Underexplored Important Dimension of LLMs' Political Bias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63AC34-6CA8-B5B6-FD58-C56764D2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15" y="1798386"/>
            <a:ext cx="3419185" cy="4305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CDB54-09E9-07EF-843F-D9B45F6551D3}"/>
              </a:ext>
            </a:extLst>
          </p:cNvPr>
          <p:cNvSpPr txBox="1"/>
          <p:nvPr/>
        </p:nvSpPr>
        <p:spPr>
          <a:xfrm>
            <a:off x="689733" y="1831050"/>
            <a:ext cx="7661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LLMs show political biases in political issues and news headline generation</a:t>
            </a:r>
          </a:p>
          <a:p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→ Bias related to </a:t>
            </a:r>
            <a:r>
              <a:rPr lang="en" altLang="ko-KR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political content</a:t>
            </a:r>
            <a:endParaRPr lang="ko-KR" altLang="en-US" b="1" dirty="0">
              <a:solidFill>
                <a:srgbClr val="3B78D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B728-5394-CDE5-4736-E8D069F0A430}"/>
              </a:ext>
            </a:extLst>
          </p:cNvPr>
          <p:cNvSpPr txBox="1"/>
          <p:nvPr/>
        </p:nvSpPr>
        <p:spPr>
          <a:xfrm>
            <a:off x="689733" y="27067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What about political bias toward media outlets?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→ Bias related to the </a:t>
            </a:r>
            <a:r>
              <a:rPr lang="en-US" altLang="ko-KR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political content</a:t>
            </a:r>
            <a:endParaRPr lang="ko-KR" altLang="en-US" b="1" dirty="0">
              <a:solidFill>
                <a:srgbClr val="3B78D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68490-A3F4-31F5-B604-D27D64241D1D}"/>
              </a:ext>
            </a:extLst>
          </p:cNvPr>
          <p:cNvSpPr txBox="1"/>
          <p:nvPr/>
        </p:nvSpPr>
        <p:spPr>
          <a:xfrm>
            <a:off x="689732" y="3581777"/>
            <a:ext cx="7044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>
                <a:latin typeface="Calibri" panose="020F0502020204030204" pitchFamily="34" charset="0"/>
                <a:cs typeface="Calibri" panose="020F0502020204030204" pitchFamily="34" charset="0"/>
              </a:rPr>
              <a:t>Humans do exhibit political biases toward media outlets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32D14-AD79-CC25-BCEB-D0179A02732B}"/>
              </a:ext>
            </a:extLst>
          </p:cNvPr>
          <p:cNvSpPr txBox="1"/>
          <p:nvPr/>
        </p:nvSpPr>
        <p:spPr>
          <a:xfrm>
            <a:off x="689731" y="4179760"/>
            <a:ext cx="70445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This bias can lead to: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en-US" altLang="ko-KR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 and bias perceptions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Calibri" panose="020F0502020204030204" pitchFamily="34" charset="0"/>
                <a:cs typeface="Calibri" panose="020F0502020204030204" pitchFamily="34" charset="0"/>
              </a:rPr>
              <a:t>altered audience </a:t>
            </a:r>
            <a:r>
              <a:rPr lang="en" altLang="ko-KR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judgment of the information’s meaning and slant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ko-KR" alt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87719-4FE3-C149-A0D5-B599FDC824E9}"/>
              </a:ext>
            </a:extLst>
          </p:cNvPr>
          <p:cNvSpPr txBox="1"/>
          <p:nvPr/>
        </p:nvSpPr>
        <p:spPr>
          <a:xfrm>
            <a:off x="689731" y="5335495"/>
            <a:ext cx="7163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altLang="ko-KR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LLMs are known to absorb the biases present in their training data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it is plausible that they may also internalize such biases</a:t>
            </a:r>
          </a:p>
        </p:txBody>
      </p:sp>
    </p:spTree>
    <p:extLst>
      <p:ext uri="{BB962C8B-B14F-4D97-AF65-F5344CB8AC3E}">
        <p14:creationId xmlns:p14="http://schemas.microsoft.com/office/powerpoint/2010/main" val="2109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1786-DF20-DCC1-75BD-140E53735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0F1E998-76E9-A19D-5B4A-FDAD38C35A7A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7DBFB-7B6C-803F-DF40-6A8D7CD9C1F2}"/>
              </a:ext>
            </a:extLst>
          </p:cNvPr>
          <p:cNvSpPr txBox="1"/>
          <p:nvPr/>
        </p:nvSpPr>
        <p:spPr>
          <a:xfrm>
            <a:off x="304801" y="524659"/>
            <a:ext cx="34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891D-9785-C8DC-70F4-19C6FF7D59E2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20F249-4E59-E1C5-230A-BCA6B8DAA9FE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AB15A4D5-0A27-FBA1-6352-5FAFF99E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CE655-5685-AB4F-F1EA-498F0AFC404E}"/>
              </a:ext>
            </a:extLst>
          </p:cNvPr>
          <p:cNvSpPr txBox="1"/>
          <p:nvPr/>
        </p:nvSpPr>
        <p:spPr>
          <a:xfrm>
            <a:off x="1577508" y="3278857"/>
            <a:ext cx="9036984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Do LLMs </a:t>
            </a:r>
            <a:r>
              <a:rPr lang="en" altLang="ko-KR" sz="32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exhibit political biases </a:t>
            </a:r>
            <a:r>
              <a:rPr lang="en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toward the </a:t>
            </a:r>
            <a:br>
              <a:rPr lang="en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ko-KR" sz="3200" b="1" dirty="0">
                <a:solidFill>
                  <a:srgbClr val="3B78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names of media outlets</a:t>
            </a:r>
            <a:r>
              <a:rPr lang="en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themselves?</a:t>
            </a: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2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1" y="524659"/>
            <a:ext cx="2351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Contribution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3321-3A26-0D91-ED34-F68A94A3D3C4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A98780-FA4F-2B53-3FF2-28D9AA7E78C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8E65505A-39F3-F394-F272-72FE73C2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Google Shape;29;p2">
            <a:extLst>
              <a:ext uri="{FF2B5EF4-FFF2-40B4-BE49-F238E27FC236}">
                <a16:creationId xmlns:a16="http://schemas.microsoft.com/office/drawing/2014/main" id="{8E051A5B-45F7-5175-6852-2CE88EE3DE5A}"/>
              </a:ext>
            </a:extLst>
          </p:cNvPr>
          <p:cNvSpPr txBox="1"/>
          <p:nvPr/>
        </p:nvSpPr>
        <p:spPr>
          <a:xfrm>
            <a:off x="237068" y="1656936"/>
            <a:ext cx="11642364" cy="395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We systematically evaluate media outlet name biases across diverse LLMs, providing key insights into the conditions and extent of biases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We propose a novel two-dimensional metric and framework to quantify media outlet name biases in LLMs, capturing both magnitude and direction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We demonstrate that our proposed metric serves as an effective signal for an automated prompt optimization framework, significantly mitigating media outlet name biases in article bias prediction tasks</a:t>
            </a:r>
          </a:p>
        </p:txBody>
      </p:sp>
    </p:spTree>
    <p:extLst>
      <p:ext uri="{BB962C8B-B14F-4D97-AF65-F5344CB8AC3E}">
        <p14:creationId xmlns:p14="http://schemas.microsoft.com/office/powerpoint/2010/main" val="234639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52347-D45B-8CA5-2A91-8673E37F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97B37516-926D-6984-0A10-3FF31624A2E0}"/>
              </a:ext>
            </a:extLst>
          </p:cNvPr>
          <p:cNvCxnSpPr>
            <a:cxnSpLocks/>
            <a:stCxn id="191" idx="3"/>
            <a:endCxn id="210" idx="1"/>
          </p:cNvCxnSpPr>
          <p:nvPr/>
        </p:nvCxnSpPr>
        <p:spPr>
          <a:xfrm>
            <a:off x="4589641" y="4161347"/>
            <a:ext cx="702014" cy="562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B2040-0C5D-E7A8-036C-EF377410C425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E53DD-F83D-10F8-1381-EC2FC8FEC739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934A4-FDB0-0CAE-6E49-D3D497ACCD4F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E1EB29-039E-2A9F-FC71-9295D6EB81BD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C5C0BE5D-9FDA-E2B0-BE67-148ACB63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F82A1-DD66-0D08-A5C9-8027BC9DC218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Measuring Media Outlet Name Bias in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F5246-04B9-6B7A-8B6F-6367D621DC4B}"/>
              </a:ext>
            </a:extLst>
          </p:cNvPr>
          <p:cNvSpPr txBox="1"/>
          <p:nvPr/>
        </p:nvSpPr>
        <p:spPr>
          <a:xfrm>
            <a:off x="712128" y="1588813"/>
            <a:ext cx="433605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 Prediction Shift Quantification</a:t>
            </a:r>
            <a:endParaRPr lang="ko-KR" alt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90F9B8E5-A831-6018-44BD-653DAD88CC90}"/>
              </a:ext>
            </a:extLst>
          </p:cNvPr>
          <p:cNvSpPr/>
          <p:nvPr/>
        </p:nvSpPr>
        <p:spPr>
          <a:xfrm>
            <a:off x="5286436" y="4551870"/>
            <a:ext cx="1714580" cy="1305501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8ED7DA28-88B5-8691-5203-4E83BED79B48}"/>
              </a:ext>
            </a:extLst>
          </p:cNvPr>
          <p:cNvSpPr/>
          <p:nvPr/>
        </p:nvSpPr>
        <p:spPr>
          <a:xfrm>
            <a:off x="805215" y="2464195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320B4FA-BCD7-6011-DB29-989D676E230A}"/>
              </a:ext>
            </a:extLst>
          </p:cNvPr>
          <p:cNvSpPr txBox="1"/>
          <p:nvPr/>
        </p:nvSpPr>
        <p:spPr>
          <a:xfrm>
            <a:off x="810435" y="3384636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[Article Content]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63CBC23-4069-E9B2-B69B-2BD4C0ABD364}"/>
              </a:ext>
            </a:extLst>
          </p:cNvPr>
          <p:cNvGrpSpPr/>
          <p:nvPr/>
        </p:nvGrpSpPr>
        <p:grpSpPr>
          <a:xfrm>
            <a:off x="2875712" y="2320101"/>
            <a:ext cx="2227664" cy="923493"/>
            <a:chOff x="2009988" y="1661415"/>
            <a:chExt cx="2227664" cy="923493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B005D21-B98A-ADB6-C038-955F0413B727}"/>
                </a:ext>
              </a:extLst>
            </p:cNvPr>
            <p:cNvGrpSpPr/>
            <p:nvPr/>
          </p:nvGrpSpPr>
          <p:grpSpPr>
            <a:xfrm>
              <a:off x="2182711" y="1803861"/>
              <a:ext cx="2054941" cy="781047"/>
              <a:chOff x="5756006" y="2817123"/>
              <a:chExt cx="2054941" cy="781047"/>
            </a:xfrm>
          </p:grpSpPr>
          <p:sp>
            <p:nvSpPr>
              <p:cNvPr id="176" name="모서리가 둥근 직사각형 175">
                <a:extLst>
                  <a:ext uri="{FF2B5EF4-FFF2-40B4-BE49-F238E27FC236}">
                    <a16:creationId xmlns:a16="http://schemas.microsoft.com/office/drawing/2014/main" id="{F8447D3D-FC0C-6D57-8DD8-81E6C059CCF1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2E1C590-BF94-D5A6-E83B-87F57AEF707A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2F65A1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The Guardian</a:t>
                </a:r>
                <a:endParaRPr kumimoji="1" lang="ko-KR" altLang="en-US" sz="1600" spc="-80" dirty="0">
                  <a:solidFill>
                    <a:srgbClr val="2F65A1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4D72DA6D-3A60-3B41-8B2D-CAE44CAC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438B2CDE-FE87-7BFF-98C4-D4FA3C8FA16A}"/>
              </a:ext>
            </a:extLst>
          </p:cNvPr>
          <p:cNvSpPr/>
          <p:nvPr/>
        </p:nvSpPr>
        <p:spPr>
          <a:xfrm>
            <a:off x="5286436" y="2467286"/>
            <a:ext cx="1714580" cy="1319858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B02E260-1840-0BD2-EDAF-F5749451C3DF}"/>
              </a:ext>
            </a:extLst>
          </p:cNvPr>
          <p:cNvSpPr txBox="1"/>
          <p:nvPr/>
        </p:nvSpPr>
        <p:spPr>
          <a:xfrm>
            <a:off x="864762" y="3709273"/>
            <a:ext cx="19386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 much for Donald Trump’s “force of personality” forcing Russian President Vladimir Putin to prove he wants to 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 the war in Ukraine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…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B5E0538-0317-C932-0B98-81F3D0903E8E}"/>
              </a:ext>
            </a:extLst>
          </p:cNvPr>
          <p:cNvSpPr txBox="1"/>
          <p:nvPr/>
        </p:nvSpPr>
        <p:spPr>
          <a:xfrm>
            <a:off x="4174860" y="45772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LLM</a:t>
            </a:r>
          </a:p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Prediction</a:t>
            </a:r>
            <a:endParaRPr lang="ko-KR" altLang="en-US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81" name="구부러진 연결선[U] 180">
            <a:extLst>
              <a:ext uri="{FF2B5EF4-FFF2-40B4-BE49-F238E27FC236}">
                <a16:creationId xmlns:a16="http://schemas.microsoft.com/office/drawing/2014/main" id="{4063BF57-1F34-3C17-33A3-03CD2AC406B5}"/>
              </a:ext>
            </a:extLst>
          </p:cNvPr>
          <p:cNvCxnSpPr>
            <a:cxnSpLocks/>
            <a:stCxn id="191" idx="3"/>
            <a:endCxn id="178" idx="1"/>
          </p:cNvCxnSpPr>
          <p:nvPr/>
        </p:nvCxnSpPr>
        <p:spPr>
          <a:xfrm flipV="1">
            <a:off x="4589641" y="3127215"/>
            <a:ext cx="696795" cy="1034132"/>
          </a:xfrm>
          <a:prstGeom prst="curvedConnector3">
            <a:avLst>
              <a:gd name="adj1" fmla="val 73554"/>
            </a:avLst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구부러진 연결선[U] 181">
            <a:extLst>
              <a:ext uri="{FF2B5EF4-FFF2-40B4-BE49-F238E27FC236}">
                <a16:creationId xmlns:a16="http://schemas.microsoft.com/office/drawing/2014/main" id="{5B368B8F-0FFC-D2D4-2506-D2110DA5C903}"/>
              </a:ext>
            </a:extLst>
          </p:cNvPr>
          <p:cNvCxnSpPr>
            <a:cxnSpLocks/>
            <a:stCxn id="191" idx="3"/>
            <a:endCxn id="170" idx="1"/>
          </p:cNvCxnSpPr>
          <p:nvPr/>
        </p:nvCxnSpPr>
        <p:spPr>
          <a:xfrm>
            <a:off x="4589641" y="4161347"/>
            <a:ext cx="696795" cy="1043274"/>
          </a:xfrm>
          <a:prstGeom prst="curvedConnector3">
            <a:avLst>
              <a:gd name="adj1" fmla="val 64581"/>
            </a:avLst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02267E3-B7AD-06E2-FC8D-E2C5DCD4CC40}"/>
              </a:ext>
            </a:extLst>
          </p:cNvPr>
          <p:cNvCxnSpPr>
            <a:cxnSpLocks/>
            <a:stCxn id="176" idx="2"/>
            <a:endCxn id="191" idx="0"/>
          </p:cNvCxnSpPr>
          <p:nvPr/>
        </p:nvCxnSpPr>
        <p:spPr>
          <a:xfrm>
            <a:off x="4075906" y="3243594"/>
            <a:ext cx="0" cy="527229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4FAB1EC4-EF9C-BE0F-3E8E-10F8CF935A9B}"/>
              </a:ext>
            </a:extLst>
          </p:cNvPr>
          <p:cNvGrpSpPr/>
          <p:nvPr/>
        </p:nvGrpSpPr>
        <p:grpSpPr>
          <a:xfrm>
            <a:off x="2875712" y="4945474"/>
            <a:ext cx="2227664" cy="923493"/>
            <a:chOff x="2009988" y="1661415"/>
            <a:chExt cx="2227664" cy="923493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DD587142-BA3D-7A7B-6FDF-AAD4949988C1}"/>
                </a:ext>
              </a:extLst>
            </p:cNvPr>
            <p:cNvGrpSpPr/>
            <p:nvPr/>
          </p:nvGrpSpPr>
          <p:grpSpPr>
            <a:xfrm>
              <a:off x="2182711" y="1803861"/>
              <a:ext cx="2054941" cy="781047"/>
              <a:chOff x="5756006" y="2817123"/>
              <a:chExt cx="2054941" cy="781047"/>
            </a:xfrm>
          </p:grpSpPr>
          <p:sp>
            <p:nvSpPr>
              <p:cNvPr id="187" name="모서리가 둥근 직사각형 186">
                <a:extLst>
                  <a:ext uri="{FF2B5EF4-FFF2-40B4-BE49-F238E27FC236}">
                    <a16:creationId xmlns:a16="http://schemas.microsoft.com/office/drawing/2014/main" id="{7D689818-5CEB-146F-2ADD-5435C9B52469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55EB9A3-8277-4960-15D2-BE212EA256A9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CA2026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Fox News</a:t>
                </a:r>
                <a:endParaRPr kumimoji="1" lang="ko-KR" altLang="en-US" spc="-80" dirty="0">
                  <a:solidFill>
                    <a:srgbClr val="CA2026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479890BD-6540-4BDD-6E5E-874FE46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3041468E-9DD9-FF0B-F675-93507F9BE4B7}"/>
              </a:ext>
            </a:extLst>
          </p:cNvPr>
          <p:cNvCxnSpPr>
            <a:cxnSpLocks/>
            <a:stCxn id="187" idx="0"/>
            <a:endCxn id="191" idx="2"/>
          </p:cNvCxnSpPr>
          <p:nvPr/>
        </p:nvCxnSpPr>
        <p:spPr>
          <a:xfrm flipV="1">
            <a:off x="4075906" y="4551870"/>
            <a:ext cx="0" cy="536050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BF02F83-C23E-C2BE-57AE-9742D1E58EB0}"/>
              </a:ext>
            </a:extLst>
          </p:cNvPr>
          <p:cNvCxnSpPr>
            <a:cxnSpLocks/>
            <a:stCxn id="171" idx="3"/>
          </p:cNvCxnSpPr>
          <p:nvPr/>
        </p:nvCxnSpPr>
        <p:spPr>
          <a:xfrm flipV="1">
            <a:off x="2860156" y="4157487"/>
            <a:ext cx="755751" cy="533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C2176CFA-DD96-685F-897F-371B48343F9E}"/>
              </a:ext>
            </a:extLst>
          </p:cNvPr>
          <p:cNvSpPr/>
          <p:nvPr/>
        </p:nvSpPr>
        <p:spPr>
          <a:xfrm>
            <a:off x="3562170" y="3770823"/>
            <a:ext cx="1027471" cy="781047"/>
          </a:xfrm>
          <a:prstGeom prst="roundRect">
            <a:avLst>
              <a:gd name="adj" fmla="val 963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LLM</a:t>
            </a:r>
            <a:endParaRPr kumimoji="1" lang="ko-KR" altLang="en-US" sz="28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BA6974D-4D64-B156-EEBA-680788CC7EE4}"/>
              </a:ext>
            </a:extLst>
          </p:cNvPr>
          <p:cNvSpPr txBox="1"/>
          <p:nvPr/>
        </p:nvSpPr>
        <p:spPr>
          <a:xfrm>
            <a:off x="805216" y="5463433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Original bias: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Center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9B5F06E-77FC-633F-71A0-D02626E96C65}"/>
              </a:ext>
            </a:extLst>
          </p:cNvPr>
          <p:cNvSpPr txBox="1"/>
          <p:nvPr/>
        </p:nvSpPr>
        <p:spPr>
          <a:xfrm>
            <a:off x="810435" y="2534102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[Source]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C2088D34-D6B6-2FBB-3780-64ED2ABC4CD2}"/>
              </a:ext>
            </a:extLst>
          </p:cNvPr>
          <p:cNvSpPr/>
          <p:nvPr/>
        </p:nvSpPr>
        <p:spPr>
          <a:xfrm>
            <a:off x="927535" y="2893378"/>
            <a:ext cx="1812312" cy="266632"/>
          </a:xfrm>
          <a:prstGeom prst="roundRect">
            <a:avLst>
              <a:gd name="adj" fmla="val 9630"/>
            </a:avLst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Media Outlet Name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89A21B28-705E-1844-E515-D5588A2728E3}"/>
              </a:ext>
            </a:extLst>
          </p:cNvPr>
          <p:cNvGrpSpPr/>
          <p:nvPr/>
        </p:nvGrpSpPr>
        <p:grpSpPr>
          <a:xfrm>
            <a:off x="5843487" y="2513814"/>
            <a:ext cx="600478" cy="617135"/>
            <a:chOff x="7410300" y="1858268"/>
            <a:chExt cx="1201747" cy="120174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12FF62A5-90D2-B4BC-3D13-CC889040D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CFF338A1-2A7D-0520-D6F6-F57C3DB53B8C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59B73098-5DC4-F7F6-9F7E-B4A6B2E19459}"/>
              </a:ext>
            </a:extLst>
          </p:cNvPr>
          <p:cNvSpPr txBox="1"/>
          <p:nvPr/>
        </p:nvSpPr>
        <p:spPr>
          <a:xfrm>
            <a:off x="5396566" y="318132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Left (-1)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0C98A01-8644-DBD5-2625-0A49A7824B4F}"/>
              </a:ext>
            </a:extLst>
          </p:cNvPr>
          <p:cNvSpPr txBox="1"/>
          <p:nvPr/>
        </p:nvSpPr>
        <p:spPr>
          <a:xfrm>
            <a:off x="5396566" y="525846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Right (1)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4EE95ED6-57B2-83BA-C855-513350C7BB3D}"/>
              </a:ext>
            </a:extLst>
          </p:cNvPr>
          <p:cNvGrpSpPr/>
          <p:nvPr/>
        </p:nvGrpSpPr>
        <p:grpSpPr>
          <a:xfrm flipH="1">
            <a:off x="5843487" y="4600751"/>
            <a:ext cx="600478" cy="617135"/>
            <a:chOff x="7410300" y="1858268"/>
            <a:chExt cx="1201747" cy="120174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73BBD08B-B4F6-B8AB-EB36-04B56E31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773FC758-278B-E7F4-CDC2-B2AD49DCE5CC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A42F9798-D86C-F9C2-4BC1-5E38E5ED89B1}"/>
              </a:ext>
            </a:extLst>
          </p:cNvPr>
          <p:cNvSpPr/>
          <p:nvPr/>
        </p:nvSpPr>
        <p:spPr>
          <a:xfrm>
            <a:off x="5897031" y="4763157"/>
            <a:ext cx="158244" cy="158244"/>
          </a:xfrm>
          <a:prstGeom prst="ellipse">
            <a:avLst/>
          </a:prstGeom>
          <a:solidFill>
            <a:srgbClr val="26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E112A33-C7CA-703A-CDEE-64610C26E37D}"/>
              </a:ext>
            </a:extLst>
          </p:cNvPr>
          <p:cNvSpPr/>
          <p:nvPr/>
        </p:nvSpPr>
        <p:spPr>
          <a:xfrm>
            <a:off x="6288098" y="4867576"/>
            <a:ext cx="158244" cy="158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모서리가 둥근 직사각형 209">
            <a:extLst>
              <a:ext uri="{FF2B5EF4-FFF2-40B4-BE49-F238E27FC236}">
                <a16:creationId xmlns:a16="http://schemas.microsoft.com/office/drawing/2014/main" id="{08C348B3-F4E4-B64F-EF1E-B86014FB0CA3}"/>
              </a:ext>
            </a:extLst>
          </p:cNvPr>
          <p:cNvSpPr/>
          <p:nvPr/>
        </p:nvSpPr>
        <p:spPr>
          <a:xfrm>
            <a:off x="5291655" y="3859194"/>
            <a:ext cx="1714580" cy="61555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F11B62D-26AD-3C3D-46A3-1F696903A634}"/>
              </a:ext>
            </a:extLst>
          </p:cNvPr>
          <p:cNvSpPr txBox="1"/>
          <p:nvPr/>
        </p:nvSpPr>
        <p:spPr>
          <a:xfrm>
            <a:off x="5401785" y="387045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Center (0)</a:t>
            </a:r>
            <a:endParaRPr kumimoji="1" lang="ko-KR" altLang="en-US" spc="-8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31933529-D373-5341-3006-EA78A30B7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3325134"/>
            <a:ext cx="249644" cy="24964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C028417D-2389-698A-22BC-AED8F25F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4721491"/>
            <a:ext cx="249644" cy="249644"/>
          </a:xfrm>
          <a:prstGeom prst="rect">
            <a:avLst/>
          </a:prstGeom>
        </p:spPr>
      </p:pic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E42A74DE-FAFE-5C0D-E91D-8688AFEA5B76}"/>
              </a:ext>
            </a:extLst>
          </p:cNvPr>
          <p:cNvCxnSpPr>
            <a:cxnSpLocks/>
            <a:stCxn id="210" idx="3"/>
            <a:endCxn id="226" idx="1"/>
          </p:cNvCxnSpPr>
          <p:nvPr/>
        </p:nvCxnSpPr>
        <p:spPr>
          <a:xfrm flipV="1">
            <a:off x="7006235" y="3127215"/>
            <a:ext cx="309451" cy="1039756"/>
          </a:xfrm>
          <a:prstGeom prst="bentConnector3">
            <a:avLst>
              <a:gd name="adj1" fmla="val 3261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B7801BA-F59C-0F67-D048-F6A331CD4207}"/>
              </a:ext>
            </a:extLst>
          </p:cNvPr>
          <p:cNvCxnSpPr>
            <a:cxnSpLocks/>
            <a:stCxn id="178" idx="3"/>
            <a:endCxn id="226" idx="1"/>
          </p:cNvCxnSpPr>
          <p:nvPr/>
        </p:nvCxnSpPr>
        <p:spPr>
          <a:xfrm>
            <a:off x="7001016" y="3127215"/>
            <a:ext cx="314670" cy="0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모서리가 둥근 직사각형 225">
            <a:extLst>
              <a:ext uri="{FF2B5EF4-FFF2-40B4-BE49-F238E27FC236}">
                <a16:creationId xmlns:a16="http://schemas.microsoft.com/office/drawing/2014/main" id="{AB3EF170-D6A5-F13D-C8B8-DED2F998C07D}"/>
              </a:ext>
            </a:extLst>
          </p:cNvPr>
          <p:cNvSpPr/>
          <p:nvPr/>
        </p:nvSpPr>
        <p:spPr>
          <a:xfrm>
            <a:off x="7315686" y="2606805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FE29-1BD7-833B-6D25-A055FE5A920D}"/>
              </a:ext>
            </a:extLst>
          </p:cNvPr>
          <p:cNvSpPr txBox="1"/>
          <p:nvPr/>
        </p:nvSpPr>
        <p:spPr>
          <a:xfrm>
            <a:off x="7298640" y="2637519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The Guardian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774C4CF-D3EC-F58E-812F-BB39F1D7277E}"/>
              </a:ext>
            </a:extLst>
          </p:cNvPr>
          <p:cNvSpPr txBox="1"/>
          <p:nvPr/>
        </p:nvSpPr>
        <p:spPr>
          <a:xfrm>
            <a:off x="7686566" y="324195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(-1)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8064AEEE-D1A5-2546-FCE2-13C22FE6CD5C}"/>
              </a:ext>
            </a:extLst>
          </p:cNvPr>
          <p:cNvSpPr/>
          <p:nvPr/>
        </p:nvSpPr>
        <p:spPr>
          <a:xfrm>
            <a:off x="7315686" y="4677700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ACCCD16-7DBB-A124-9A3D-07D584E2FAED}"/>
              </a:ext>
            </a:extLst>
          </p:cNvPr>
          <p:cNvSpPr txBox="1"/>
          <p:nvPr/>
        </p:nvSpPr>
        <p:spPr>
          <a:xfrm>
            <a:off x="7304782" y="4708414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Fox News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707688C-0083-6836-3B80-F89B958935E8}"/>
              </a:ext>
            </a:extLst>
          </p:cNvPr>
          <p:cNvSpPr txBox="1"/>
          <p:nvPr/>
        </p:nvSpPr>
        <p:spPr>
          <a:xfrm>
            <a:off x="7778738" y="531285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A6631F3A-6E64-B814-54D7-A6417EB04916}"/>
              </a:ext>
            </a:extLst>
          </p:cNvPr>
          <p:cNvCxnSpPr>
            <a:cxnSpLocks/>
            <a:stCxn id="210" idx="3"/>
            <a:endCxn id="243" idx="1"/>
          </p:cNvCxnSpPr>
          <p:nvPr/>
        </p:nvCxnSpPr>
        <p:spPr>
          <a:xfrm>
            <a:off x="7006235" y="4166971"/>
            <a:ext cx="309451" cy="1031139"/>
          </a:xfrm>
          <a:prstGeom prst="bentConnector3">
            <a:avLst>
              <a:gd name="adj1" fmla="val 3231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66643D17-DB9E-B1E9-0728-5B312299EC24}"/>
              </a:ext>
            </a:extLst>
          </p:cNvPr>
          <p:cNvCxnSpPr>
            <a:cxnSpLocks/>
            <a:stCxn id="170" idx="3"/>
            <a:endCxn id="243" idx="1"/>
          </p:cNvCxnSpPr>
          <p:nvPr/>
        </p:nvCxnSpPr>
        <p:spPr>
          <a:xfrm flipV="1">
            <a:off x="7001016" y="5198110"/>
            <a:ext cx="314670" cy="6511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7" grpId="0"/>
      <p:bldP spid="235" grpId="0"/>
      <p:bldP spid="243" grpId="0" animBg="1"/>
      <p:bldP spid="244" grpId="0"/>
      <p:bldP spid="2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A17AA-7E5D-5B01-43F8-BE38D75A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모서리가 둥근 직사각형 289">
            <a:extLst>
              <a:ext uri="{FF2B5EF4-FFF2-40B4-BE49-F238E27FC236}">
                <a16:creationId xmlns:a16="http://schemas.microsoft.com/office/drawing/2014/main" id="{04B623F6-7569-8A13-C8F9-953558E1233E}"/>
              </a:ext>
            </a:extLst>
          </p:cNvPr>
          <p:cNvSpPr/>
          <p:nvPr/>
        </p:nvSpPr>
        <p:spPr>
          <a:xfrm>
            <a:off x="7193458" y="4805368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9" name="모서리가 둥근 직사각형 288">
            <a:extLst>
              <a:ext uri="{FF2B5EF4-FFF2-40B4-BE49-F238E27FC236}">
                <a16:creationId xmlns:a16="http://schemas.microsoft.com/office/drawing/2014/main" id="{2AEAC172-55DC-9B3A-8BBD-CCD1C400A660}"/>
              </a:ext>
            </a:extLst>
          </p:cNvPr>
          <p:cNvSpPr/>
          <p:nvPr/>
        </p:nvSpPr>
        <p:spPr>
          <a:xfrm>
            <a:off x="7254572" y="4741534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8" name="모서리가 둥근 직사각형 287">
            <a:extLst>
              <a:ext uri="{FF2B5EF4-FFF2-40B4-BE49-F238E27FC236}">
                <a16:creationId xmlns:a16="http://schemas.microsoft.com/office/drawing/2014/main" id="{A328BA0C-319B-7CCC-D51C-FDDB1CEAB5B5}"/>
              </a:ext>
            </a:extLst>
          </p:cNvPr>
          <p:cNvSpPr/>
          <p:nvPr/>
        </p:nvSpPr>
        <p:spPr>
          <a:xfrm>
            <a:off x="7188970" y="2715113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7" name="모서리가 둥근 직사각형 286">
            <a:extLst>
              <a:ext uri="{FF2B5EF4-FFF2-40B4-BE49-F238E27FC236}">
                <a16:creationId xmlns:a16="http://schemas.microsoft.com/office/drawing/2014/main" id="{0EE445EB-0B8E-D1B3-96DD-A9B05C25417B}"/>
              </a:ext>
            </a:extLst>
          </p:cNvPr>
          <p:cNvSpPr/>
          <p:nvPr/>
        </p:nvSpPr>
        <p:spPr>
          <a:xfrm>
            <a:off x="7252328" y="2660959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5A41242-357D-1DCD-F9D7-6A7A4CE34567}"/>
              </a:ext>
            </a:extLst>
          </p:cNvPr>
          <p:cNvCxnSpPr>
            <a:cxnSpLocks/>
            <a:stCxn id="191" idx="3"/>
            <a:endCxn id="210" idx="1"/>
          </p:cNvCxnSpPr>
          <p:nvPr/>
        </p:nvCxnSpPr>
        <p:spPr>
          <a:xfrm>
            <a:off x="4589641" y="4161347"/>
            <a:ext cx="702014" cy="562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모서리가 둥근 직사각형 229">
            <a:extLst>
              <a:ext uri="{FF2B5EF4-FFF2-40B4-BE49-F238E27FC236}">
                <a16:creationId xmlns:a16="http://schemas.microsoft.com/office/drawing/2014/main" id="{D6693E5A-F4F1-4740-0D7D-DB44DD06FF49}"/>
              </a:ext>
            </a:extLst>
          </p:cNvPr>
          <p:cNvSpPr/>
          <p:nvPr/>
        </p:nvSpPr>
        <p:spPr>
          <a:xfrm>
            <a:off x="500142" y="2752901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9" name="모서리가 둥근 직사각형 228">
            <a:extLst>
              <a:ext uri="{FF2B5EF4-FFF2-40B4-BE49-F238E27FC236}">
                <a16:creationId xmlns:a16="http://schemas.microsoft.com/office/drawing/2014/main" id="{4B3D8F32-5448-02A5-65C7-B2FD2577850B}"/>
              </a:ext>
            </a:extLst>
          </p:cNvPr>
          <p:cNvSpPr/>
          <p:nvPr/>
        </p:nvSpPr>
        <p:spPr>
          <a:xfrm>
            <a:off x="601833" y="2656665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2EB6BA4C-724B-8358-9039-782B01A26CD3}"/>
              </a:ext>
            </a:extLst>
          </p:cNvPr>
          <p:cNvSpPr/>
          <p:nvPr/>
        </p:nvSpPr>
        <p:spPr>
          <a:xfrm>
            <a:off x="703524" y="2560430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99DEFF-539C-2794-DAAA-C4093E2309B0}"/>
              </a:ext>
            </a:extLst>
          </p:cNvPr>
          <p:cNvSpPr/>
          <p:nvPr/>
        </p:nvSpPr>
        <p:spPr>
          <a:xfrm>
            <a:off x="169335" y="521484"/>
            <a:ext cx="135466" cy="526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901C-0A7F-58CB-1A5C-834C7FBEDA7F}"/>
              </a:ext>
            </a:extLst>
          </p:cNvPr>
          <p:cNvSpPr txBox="1"/>
          <p:nvPr/>
        </p:nvSpPr>
        <p:spPr>
          <a:xfrm>
            <a:off x="304801" y="524659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158AA-A847-8C16-A33E-D450DE28B754}"/>
              </a:ext>
            </a:extLst>
          </p:cNvPr>
          <p:cNvSpPr txBox="1"/>
          <p:nvPr/>
        </p:nvSpPr>
        <p:spPr>
          <a:xfrm>
            <a:off x="8131465" y="169333"/>
            <a:ext cx="38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NLP</a:t>
            </a:r>
            <a:r>
              <a:rPr lang="ko-KR" altLang="en-US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Lab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The</a:t>
            </a:r>
            <a:r>
              <a:rPr lang="ko-KR" altLang="en-US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Catholic University of Korea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0A05E1-E9F9-F36A-202B-31DC13E44951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슬라이드 번호 개체 틀 10">
            <a:extLst>
              <a:ext uri="{FF2B5EF4-FFF2-40B4-BE49-F238E27FC236}">
                <a16:creationId xmlns:a16="http://schemas.microsoft.com/office/drawing/2014/main" id="{A0F311C7-6FCA-4B63-8BDD-D04A7A81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965" y="6356350"/>
            <a:ext cx="2743200" cy="365125"/>
          </a:xfrm>
        </p:spPr>
        <p:txBody>
          <a:bodyPr/>
          <a:lstStyle/>
          <a:p>
            <a:fld id="{C2EFF74D-4E48-41E1-94B5-650B492770D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0AB428-0366-DBAD-5113-304B02FC81A1}"/>
              </a:ext>
            </a:extLst>
          </p:cNvPr>
          <p:cNvSpPr txBox="1"/>
          <p:nvPr/>
        </p:nvSpPr>
        <p:spPr>
          <a:xfrm>
            <a:off x="367389" y="1060840"/>
            <a:ext cx="11276352" cy="6080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Measuring Media Outlet Name Bias in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5B157-93E2-4FDA-2BFA-5FB467823CF8}"/>
              </a:ext>
            </a:extLst>
          </p:cNvPr>
          <p:cNvSpPr txBox="1"/>
          <p:nvPr/>
        </p:nvSpPr>
        <p:spPr>
          <a:xfrm>
            <a:off x="712128" y="1588813"/>
            <a:ext cx="4336059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Political Bias Prediction Shift Quantification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4D61F28F-F878-3373-D343-51C6842855EC}"/>
              </a:ext>
            </a:extLst>
          </p:cNvPr>
          <p:cNvSpPr/>
          <p:nvPr/>
        </p:nvSpPr>
        <p:spPr>
          <a:xfrm>
            <a:off x="5286436" y="4551870"/>
            <a:ext cx="1714580" cy="1305501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843C24D0-823C-561F-C9A9-369283590A9E}"/>
              </a:ext>
            </a:extLst>
          </p:cNvPr>
          <p:cNvSpPr/>
          <p:nvPr/>
        </p:nvSpPr>
        <p:spPr>
          <a:xfrm>
            <a:off x="805215" y="2464195"/>
            <a:ext cx="2054941" cy="339724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28FAA6-7AE7-7ACC-E05E-F4F7A001E053}"/>
              </a:ext>
            </a:extLst>
          </p:cNvPr>
          <p:cNvSpPr txBox="1"/>
          <p:nvPr/>
        </p:nvSpPr>
        <p:spPr>
          <a:xfrm>
            <a:off x="810435" y="3384636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[Article Content]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BF4191EE-DC36-058C-23E1-686396C6CF52}"/>
              </a:ext>
            </a:extLst>
          </p:cNvPr>
          <p:cNvGrpSpPr/>
          <p:nvPr/>
        </p:nvGrpSpPr>
        <p:grpSpPr>
          <a:xfrm>
            <a:off x="2875712" y="2320101"/>
            <a:ext cx="2227664" cy="1048397"/>
            <a:chOff x="2009988" y="1661415"/>
            <a:chExt cx="2227664" cy="104839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A354FBAE-23D9-9D2C-FFEA-8CEDC79800EF}"/>
                </a:ext>
              </a:extLst>
            </p:cNvPr>
            <p:cNvGrpSpPr/>
            <p:nvPr/>
          </p:nvGrpSpPr>
          <p:grpSpPr>
            <a:xfrm>
              <a:off x="2080211" y="1803861"/>
              <a:ext cx="2157441" cy="905951"/>
              <a:chOff x="5653506" y="2817123"/>
              <a:chExt cx="2157441" cy="905951"/>
            </a:xfrm>
          </p:grpSpPr>
          <p:sp>
            <p:nvSpPr>
              <p:cNvPr id="283" name="모서리가 둥근 직사각형 282">
                <a:extLst>
                  <a:ext uri="{FF2B5EF4-FFF2-40B4-BE49-F238E27FC236}">
                    <a16:creationId xmlns:a16="http://schemas.microsoft.com/office/drawing/2014/main" id="{5674EE73-39B1-2855-8537-6E0A85DF8CDF}"/>
                  </a:ext>
                </a:extLst>
              </p:cNvPr>
              <p:cNvSpPr/>
              <p:nvPr/>
            </p:nvSpPr>
            <p:spPr>
              <a:xfrm>
                <a:off x="5653506" y="2942027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2" name="모서리가 둥근 직사각형 281">
                <a:extLst>
                  <a:ext uri="{FF2B5EF4-FFF2-40B4-BE49-F238E27FC236}">
                    <a16:creationId xmlns:a16="http://schemas.microsoft.com/office/drawing/2014/main" id="{A1376686-F66B-03C2-C735-F81FAE09B5A7}"/>
                  </a:ext>
                </a:extLst>
              </p:cNvPr>
              <p:cNvSpPr/>
              <p:nvPr/>
            </p:nvSpPr>
            <p:spPr>
              <a:xfrm>
                <a:off x="5704756" y="2879575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6" name="모서리가 둥근 직사각형 175">
                <a:extLst>
                  <a:ext uri="{FF2B5EF4-FFF2-40B4-BE49-F238E27FC236}">
                    <a16:creationId xmlns:a16="http://schemas.microsoft.com/office/drawing/2014/main" id="{C8DE7CD3-2D87-622A-4853-ED296D9D3E4D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D80D150-E477-C7F4-63F7-810F8B63CE47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2F65A1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The Guardian</a:t>
                </a:r>
                <a:endParaRPr kumimoji="1" lang="ko-KR" altLang="en-US" sz="1600" spc="-80" dirty="0">
                  <a:solidFill>
                    <a:srgbClr val="2F65A1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E4B829F6-77BF-9196-D4B0-CAA62B10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sp>
        <p:nvSpPr>
          <p:cNvPr id="178" name="모서리가 둥근 직사각형 177">
            <a:extLst>
              <a:ext uri="{FF2B5EF4-FFF2-40B4-BE49-F238E27FC236}">
                <a16:creationId xmlns:a16="http://schemas.microsoft.com/office/drawing/2014/main" id="{C9715154-018D-CC6D-A3E6-CCB8A506B0B3}"/>
              </a:ext>
            </a:extLst>
          </p:cNvPr>
          <p:cNvSpPr/>
          <p:nvPr/>
        </p:nvSpPr>
        <p:spPr>
          <a:xfrm>
            <a:off x="5286436" y="2467286"/>
            <a:ext cx="1714580" cy="1319858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C3C242B-36B5-F843-2D55-FE542A152613}"/>
              </a:ext>
            </a:extLst>
          </p:cNvPr>
          <p:cNvSpPr txBox="1"/>
          <p:nvPr/>
        </p:nvSpPr>
        <p:spPr>
          <a:xfrm>
            <a:off x="864762" y="3709273"/>
            <a:ext cx="19386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 much for Donald Trump’s “force of personality” forcing Russian President Vladimir Putin to prove he wants to 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 the war in Ukraine</a:t>
            </a:r>
            <a:r>
              <a:rPr kumimoji="1"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…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A6D9D7D-4EED-6818-47C8-C4070BE19789}"/>
              </a:ext>
            </a:extLst>
          </p:cNvPr>
          <p:cNvSpPr txBox="1"/>
          <p:nvPr/>
        </p:nvSpPr>
        <p:spPr>
          <a:xfrm>
            <a:off x="4174860" y="4577265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LLM</a:t>
            </a:r>
          </a:p>
          <a:p>
            <a:pPr algn="ctr"/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Prediction</a:t>
            </a:r>
            <a:endParaRPr lang="ko-KR" altLang="en-US" sz="14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81" name="구부러진 연결선[U] 180">
            <a:extLst>
              <a:ext uri="{FF2B5EF4-FFF2-40B4-BE49-F238E27FC236}">
                <a16:creationId xmlns:a16="http://schemas.microsoft.com/office/drawing/2014/main" id="{1B8C57B6-4B5F-4561-DDBB-7A9941860818}"/>
              </a:ext>
            </a:extLst>
          </p:cNvPr>
          <p:cNvCxnSpPr>
            <a:cxnSpLocks/>
            <a:stCxn id="191" idx="3"/>
            <a:endCxn id="178" idx="1"/>
          </p:cNvCxnSpPr>
          <p:nvPr/>
        </p:nvCxnSpPr>
        <p:spPr>
          <a:xfrm flipV="1">
            <a:off x="4589641" y="3127215"/>
            <a:ext cx="696795" cy="1034132"/>
          </a:xfrm>
          <a:prstGeom prst="curvedConnector3">
            <a:avLst>
              <a:gd name="adj1" fmla="val 73554"/>
            </a:avLst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구부러진 연결선[U] 181">
            <a:extLst>
              <a:ext uri="{FF2B5EF4-FFF2-40B4-BE49-F238E27FC236}">
                <a16:creationId xmlns:a16="http://schemas.microsoft.com/office/drawing/2014/main" id="{FAF4CC8A-C459-AF7E-9D3F-79B94F267D83}"/>
              </a:ext>
            </a:extLst>
          </p:cNvPr>
          <p:cNvCxnSpPr>
            <a:cxnSpLocks/>
            <a:stCxn id="191" idx="3"/>
            <a:endCxn id="170" idx="1"/>
          </p:cNvCxnSpPr>
          <p:nvPr/>
        </p:nvCxnSpPr>
        <p:spPr>
          <a:xfrm>
            <a:off x="4589641" y="4161347"/>
            <a:ext cx="696795" cy="1043274"/>
          </a:xfrm>
          <a:prstGeom prst="curvedConnector3">
            <a:avLst>
              <a:gd name="adj1" fmla="val 64581"/>
            </a:avLst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AA7F520B-50AE-63CF-E976-9AC49D110198}"/>
              </a:ext>
            </a:extLst>
          </p:cNvPr>
          <p:cNvCxnSpPr>
            <a:cxnSpLocks/>
            <a:stCxn id="176" idx="2"/>
            <a:endCxn id="191" idx="0"/>
          </p:cNvCxnSpPr>
          <p:nvPr/>
        </p:nvCxnSpPr>
        <p:spPr>
          <a:xfrm>
            <a:off x="4075906" y="3243594"/>
            <a:ext cx="0" cy="527229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9F780DF1-CBD3-8ABD-6376-D89CEE6CDC84}"/>
              </a:ext>
            </a:extLst>
          </p:cNvPr>
          <p:cNvGrpSpPr/>
          <p:nvPr/>
        </p:nvGrpSpPr>
        <p:grpSpPr>
          <a:xfrm>
            <a:off x="2875712" y="4945474"/>
            <a:ext cx="2227664" cy="1028599"/>
            <a:chOff x="2009988" y="1661415"/>
            <a:chExt cx="2227664" cy="1028599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400E0B01-5F41-AAFC-0C74-19D80F442DFC}"/>
                </a:ext>
              </a:extLst>
            </p:cNvPr>
            <p:cNvGrpSpPr/>
            <p:nvPr/>
          </p:nvGrpSpPr>
          <p:grpSpPr>
            <a:xfrm>
              <a:off x="2080211" y="1803861"/>
              <a:ext cx="2157441" cy="886153"/>
              <a:chOff x="5653506" y="2817123"/>
              <a:chExt cx="2157441" cy="886153"/>
            </a:xfrm>
          </p:grpSpPr>
          <p:sp>
            <p:nvSpPr>
              <p:cNvPr id="285" name="모서리가 둥근 직사각형 284">
                <a:extLst>
                  <a:ext uri="{FF2B5EF4-FFF2-40B4-BE49-F238E27FC236}">
                    <a16:creationId xmlns:a16="http://schemas.microsoft.com/office/drawing/2014/main" id="{13DF208F-ED25-12E3-1D04-60904B158A6D}"/>
                  </a:ext>
                </a:extLst>
              </p:cNvPr>
              <p:cNvSpPr/>
              <p:nvPr/>
            </p:nvSpPr>
            <p:spPr>
              <a:xfrm>
                <a:off x="5653506" y="2922229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4" name="모서리가 둥근 직사각형 283">
                <a:extLst>
                  <a:ext uri="{FF2B5EF4-FFF2-40B4-BE49-F238E27FC236}">
                    <a16:creationId xmlns:a16="http://schemas.microsoft.com/office/drawing/2014/main" id="{C7A57C42-48CE-0357-5AC0-0DB8E5DA4545}"/>
                  </a:ext>
                </a:extLst>
              </p:cNvPr>
              <p:cNvSpPr/>
              <p:nvPr/>
            </p:nvSpPr>
            <p:spPr>
              <a:xfrm>
                <a:off x="5704756" y="2869676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7" name="모서리가 둥근 직사각형 186">
                <a:extLst>
                  <a:ext uri="{FF2B5EF4-FFF2-40B4-BE49-F238E27FC236}">
                    <a16:creationId xmlns:a16="http://schemas.microsoft.com/office/drawing/2014/main" id="{9EA8FF16-8B84-AB7F-29A7-E7E9854BB585}"/>
                  </a:ext>
                </a:extLst>
              </p:cNvPr>
              <p:cNvSpPr/>
              <p:nvPr/>
            </p:nvSpPr>
            <p:spPr>
              <a:xfrm>
                <a:off x="5756006" y="2817123"/>
                <a:ext cx="2054941" cy="78104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A892DAC-98A1-0602-921E-D30B17B57F64}"/>
                  </a:ext>
                </a:extLst>
              </p:cNvPr>
              <p:cNvSpPr txBox="1"/>
              <p:nvPr/>
            </p:nvSpPr>
            <p:spPr>
              <a:xfrm>
                <a:off x="5756006" y="2937088"/>
                <a:ext cx="205494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[Media Outlet Name]</a:t>
                </a:r>
                <a:br>
                  <a:rPr kumimoji="1" lang="en-US" altLang="ko-KR" sz="2000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</a:br>
                <a:r>
                  <a:rPr kumimoji="1" lang="en-US" altLang="ko-KR" spc="-80" dirty="0">
                    <a:solidFill>
                      <a:srgbClr val="CA2026"/>
                    </a:solidFill>
                    <a:latin typeface="Times New Roman" panose="02020603050405020304" pitchFamily="18" charset="0"/>
                    <a:ea typeface="Apple SD Gothic Neo" panose="02000300000000000000" pitchFamily="2" charset="-127"/>
                    <a:cs typeface="Times New Roman" panose="02020603050405020304" pitchFamily="18" charset="0"/>
                  </a:rPr>
                  <a:t>Fox News</a:t>
                </a:r>
                <a:endParaRPr kumimoji="1" lang="ko-KR" altLang="en-US" spc="-80" dirty="0">
                  <a:solidFill>
                    <a:srgbClr val="CA2026"/>
                  </a:solidFill>
                  <a:latin typeface="Times New Roman" panose="02020603050405020304" pitchFamily="18" charset="0"/>
                  <a:ea typeface="Apple SD Gothic Neo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AD4C008C-76BE-5AC1-F868-DAC919005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988" y="1661415"/>
              <a:ext cx="354357" cy="354357"/>
            </a:xfrm>
            <a:prstGeom prst="rect">
              <a:avLst/>
            </a:prstGeom>
          </p:spPr>
        </p:pic>
      </p:grp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97189E19-7EF4-C31C-D46D-0F7EA3018353}"/>
              </a:ext>
            </a:extLst>
          </p:cNvPr>
          <p:cNvCxnSpPr>
            <a:cxnSpLocks/>
            <a:stCxn id="187" idx="0"/>
            <a:endCxn id="191" idx="2"/>
          </p:cNvCxnSpPr>
          <p:nvPr/>
        </p:nvCxnSpPr>
        <p:spPr>
          <a:xfrm flipV="1">
            <a:off x="4075906" y="4551870"/>
            <a:ext cx="0" cy="536050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E6B59835-B2D7-2172-4787-C0F4C15E64A0}"/>
              </a:ext>
            </a:extLst>
          </p:cNvPr>
          <p:cNvCxnSpPr>
            <a:cxnSpLocks/>
            <a:stCxn id="171" idx="3"/>
          </p:cNvCxnSpPr>
          <p:nvPr/>
        </p:nvCxnSpPr>
        <p:spPr>
          <a:xfrm flipV="1">
            <a:off x="2860156" y="4157487"/>
            <a:ext cx="755751" cy="533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B1D31BE1-7B19-ED49-08B7-F2AAB09748D9}"/>
              </a:ext>
            </a:extLst>
          </p:cNvPr>
          <p:cNvSpPr/>
          <p:nvPr/>
        </p:nvSpPr>
        <p:spPr>
          <a:xfrm>
            <a:off x="3562170" y="3770823"/>
            <a:ext cx="1027471" cy="781047"/>
          </a:xfrm>
          <a:prstGeom prst="roundRect">
            <a:avLst>
              <a:gd name="adj" fmla="val 963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LLM</a:t>
            </a:r>
            <a:endParaRPr kumimoji="1" lang="ko-KR" altLang="en-US" sz="28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0C3B3D2-6260-B9AB-E15F-25EFD4A266BD}"/>
              </a:ext>
            </a:extLst>
          </p:cNvPr>
          <p:cNvSpPr txBox="1"/>
          <p:nvPr/>
        </p:nvSpPr>
        <p:spPr>
          <a:xfrm>
            <a:off x="805216" y="5463433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Original bias: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Center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558FD0-FFF9-E52A-AE8F-548A400CBED0}"/>
              </a:ext>
            </a:extLst>
          </p:cNvPr>
          <p:cNvSpPr txBox="1"/>
          <p:nvPr/>
        </p:nvSpPr>
        <p:spPr>
          <a:xfrm>
            <a:off x="810435" y="2534102"/>
            <a:ext cx="205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[Source]</a:t>
            </a:r>
            <a:endParaRPr kumimoji="1" lang="ko-KR" altLang="en-US" sz="2000" dirty="0"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B5C78272-8EB6-C8BB-8544-6ED5958EE079}"/>
              </a:ext>
            </a:extLst>
          </p:cNvPr>
          <p:cNvSpPr/>
          <p:nvPr/>
        </p:nvSpPr>
        <p:spPr>
          <a:xfrm>
            <a:off x="927535" y="2893378"/>
            <a:ext cx="1812312" cy="266632"/>
          </a:xfrm>
          <a:prstGeom prst="roundRect">
            <a:avLst>
              <a:gd name="adj" fmla="val 9630"/>
            </a:avLst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Media Outlet Name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0E57BA2-00A7-5B02-DEDA-B5404135F758}"/>
              </a:ext>
            </a:extLst>
          </p:cNvPr>
          <p:cNvGrpSpPr/>
          <p:nvPr/>
        </p:nvGrpSpPr>
        <p:grpSpPr>
          <a:xfrm>
            <a:off x="5843487" y="2513814"/>
            <a:ext cx="600478" cy="617135"/>
            <a:chOff x="7410300" y="1858268"/>
            <a:chExt cx="1201747" cy="120174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EF840B35-5AC7-2115-50E2-276B2BE1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5156C96A-FF58-5CAF-410E-EDF66852399A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C8E76369-F358-1D1E-AE86-46FA71530558}"/>
              </a:ext>
            </a:extLst>
          </p:cNvPr>
          <p:cNvSpPr txBox="1"/>
          <p:nvPr/>
        </p:nvSpPr>
        <p:spPr>
          <a:xfrm>
            <a:off x="5396566" y="318132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Left (-1)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9572B4A-544D-3898-FD7B-6422F7FEA8D1}"/>
              </a:ext>
            </a:extLst>
          </p:cNvPr>
          <p:cNvSpPr txBox="1"/>
          <p:nvPr/>
        </p:nvSpPr>
        <p:spPr>
          <a:xfrm>
            <a:off x="5396566" y="525846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Right (1)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C0A8F8FE-2730-A5B7-B97B-1DEFDA7AFBC1}"/>
              </a:ext>
            </a:extLst>
          </p:cNvPr>
          <p:cNvGrpSpPr/>
          <p:nvPr/>
        </p:nvGrpSpPr>
        <p:grpSpPr>
          <a:xfrm flipH="1">
            <a:off x="5843487" y="4600751"/>
            <a:ext cx="600478" cy="617135"/>
            <a:chOff x="7410300" y="1858268"/>
            <a:chExt cx="1201747" cy="120174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54347898-67FA-62CA-FC17-445E91BB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300" y="1858268"/>
              <a:ext cx="1201747" cy="1201747"/>
            </a:xfrm>
            <a:prstGeom prst="rect">
              <a:avLst/>
            </a:prstGeom>
          </p:spPr>
        </p:pic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F479DBB-B756-E1E8-7491-212533E5ACA3}"/>
                </a:ext>
              </a:extLst>
            </p:cNvPr>
            <p:cNvSpPr/>
            <p:nvPr/>
          </p:nvSpPr>
          <p:spPr>
            <a:xfrm>
              <a:off x="8197706" y="2182894"/>
              <a:ext cx="297671" cy="2976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5" name="타원 204">
            <a:extLst>
              <a:ext uri="{FF2B5EF4-FFF2-40B4-BE49-F238E27FC236}">
                <a16:creationId xmlns:a16="http://schemas.microsoft.com/office/drawing/2014/main" id="{56BB2467-01AC-4B26-B7FF-88AECBDE54A2}"/>
              </a:ext>
            </a:extLst>
          </p:cNvPr>
          <p:cNvSpPr/>
          <p:nvPr/>
        </p:nvSpPr>
        <p:spPr>
          <a:xfrm>
            <a:off x="5897031" y="4763157"/>
            <a:ext cx="158244" cy="158244"/>
          </a:xfrm>
          <a:prstGeom prst="ellipse">
            <a:avLst/>
          </a:prstGeom>
          <a:solidFill>
            <a:srgbClr val="26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E0F7213-2895-3029-FE84-1B160AAFF6E2}"/>
              </a:ext>
            </a:extLst>
          </p:cNvPr>
          <p:cNvSpPr/>
          <p:nvPr/>
        </p:nvSpPr>
        <p:spPr>
          <a:xfrm>
            <a:off x="6288098" y="4867576"/>
            <a:ext cx="158244" cy="1582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모서리가 둥근 직사각형 209">
            <a:extLst>
              <a:ext uri="{FF2B5EF4-FFF2-40B4-BE49-F238E27FC236}">
                <a16:creationId xmlns:a16="http://schemas.microsoft.com/office/drawing/2014/main" id="{17146F34-8AF0-52DB-31CB-28714C4F600B}"/>
              </a:ext>
            </a:extLst>
          </p:cNvPr>
          <p:cNvSpPr/>
          <p:nvPr/>
        </p:nvSpPr>
        <p:spPr>
          <a:xfrm>
            <a:off x="5291655" y="3859194"/>
            <a:ext cx="1714580" cy="615553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F96F77F-1B81-396B-71EF-A62FA350432E}"/>
              </a:ext>
            </a:extLst>
          </p:cNvPr>
          <p:cNvSpPr txBox="1"/>
          <p:nvPr/>
        </p:nvSpPr>
        <p:spPr>
          <a:xfrm>
            <a:off x="5401785" y="3870452"/>
            <a:ext cx="1494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 Bias</a:t>
            </a:r>
          </a:p>
          <a:p>
            <a:pPr algn="ctr"/>
            <a:r>
              <a:rPr kumimoji="1" lang="en-US" altLang="ko-KR" spc="-8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Center (0)</a:t>
            </a:r>
            <a:endParaRPr kumimoji="1" lang="ko-KR" altLang="en-US" spc="-8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17E01D39-3260-C777-42F8-A03F15A3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3325134"/>
            <a:ext cx="249644" cy="249644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9B4BBF58-CF43-EFE2-B0AC-431A22807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662" y="4721491"/>
            <a:ext cx="249644" cy="249644"/>
          </a:xfrm>
          <a:prstGeom prst="rect">
            <a:avLst/>
          </a:prstGeom>
        </p:spPr>
      </p:pic>
      <p:cxnSp>
        <p:nvCxnSpPr>
          <p:cNvPr id="220" name="꺾인 연결선[E] 219">
            <a:extLst>
              <a:ext uri="{FF2B5EF4-FFF2-40B4-BE49-F238E27FC236}">
                <a16:creationId xmlns:a16="http://schemas.microsoft.com/office/drawing/2014/main" id="{D42C91B4-CD3F-30F6-4240-199F11B600BD}"/>
              </a:ext>
            </a:extLst>
          </p:cNvPr>
          <p:cNvCxnSpPr>
            <a:cxnSpLocks/>
            <a:stCxn id="210" idx="3"/>
            <a:endCxn id="226" idx="1"/>
          </p:cNvCxnSpPr>
          <p:nvPr/>
        </p:nvCxnSpPr>
        <p:spPr>
          <a:xfrm flipV="1">
            <a:off x="7006235" y="3127215"/>
            <a:ext cx="309451" cy="1039756"/>
          </a:xfrm>
          <a:prstGeom prst="bentConnector3">
            <a:avLst>
              <a:gd name="adj1" fmla="val 3261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F33CCC6F-094D-3FAE-D936-CDD00DEEDFFF}"/>
              </a:ext>
            </a:extLst>
          </p:cNvPr>
          <p:cNvCxnSpPr>
            <a:cxnSpLocks/>
            <a:stCxn id="178" idx="3"/>
            <a:endCxn id="226" idx="1"/>
          </p:cNvCxnSpPr>
          <p:nvPr/>
        </p:nvCxnSpPr>
        <p:spPr>
          <a:xfrm>
            <a:off x="7001016" y="3127215"/>
            <a:ext cx="314670" cy="0"/>
          </a:xfrm>
          <a:prstGeom prst="straightConnector1">
            <a:avLst/>
          </a:prstGeom>
          <a:ln w="47625">
            <a:solidFill>
              <a:srgbClr val="2F6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모서리가 둥근 직사각형 225">
            <a:extLst>
              <a:ext uri="{FF2B5EF4-FFF2-40B4-BE49-F238E27FC236}">
                <a16:creationId xmlns:a16="http://schemas.microsoft.com/office/drawing/2014/main" id="{7CA71DE8-E8C3-3E9F-35AB-D585A10F7898}"/>
              </a:ext>
            </a:extLst>
          </p:cNvPr>
          <p:cNvSpPr/>
          <p:nvPr/>
        </p:nvSpPr>
        <p:spPr>
          <a:xfrm>
            <a:off x="7315686" y="2606805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E69D87F-ACD6-7555-EF54-7E2B1D286FFF}"/>
              </a:ext>
            </a:extLst>
          </p:cNvPr>
          <p:cNvSpPr txBox="1"/>
          <p:nvPr/>
        </p:nvSpPr>
        <p:spPr>
          <a:xfrm>
            <a:off x="7298640" y="2637519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2F65A1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The Guardian</a:t>
            </a:r>
            <a:endParaRPr kumimoji="1" lang="ko-KR" altLang="en-US" spc="-80" dirty="0">
              <a:solidFill>
                <a:srgbClr val="2F65A1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C02C2C4-F786-ABC7-E5D7-9FB88F6FD639}"/>
              </a:ext>
            </a:extLst>
          </p:cNvPr>
          <p:cNvSpPr txBox="1"/>
          <p:nvPr/>
        </p:nvSpPr>
        <p:spPr>
          <a:xfrm>
            <a:off x="1349518" y="604233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B0E5534-3E8A-BD0A-CA1F-22CCD85738B3}"/>
              </a:ext>
            </a:extLst>
          </p:cNvPr>
          <p:cNvSpPr txBox="1"/>
          <p:nvPr/>
        </p:nvSpPr>
        <p:spPr>
          <a:xfrm>
            <a:off x="7541494" y="3241958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(-1)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-0.81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3" name="모서리가 둥근 직사각형 242">
            <a:extLst>
              <a:ext uri="{FF2B5EF4-FFF2-40B4-BE49-F238E27FC236}">
                <a16:creationId xmlns:a16="http://schemas.microsoft.com/office/drawing/2014/main" id="{12044EC8-326B-E811-8561-84816B79A857}"/>
              </a:ext>
            </a:extLst>
          </p:cNvPr>
          <p:cNvSpPr/>
          <p:nvPr/>
        </p:nvSpPr>
        <p:spPr>
          <a:xfrm>
            <a:off x="7315686" y="4677700"/>
            <a:ext cx="2054941" cy="1040820"/>
          </a:xfrm>
          <a:prstGeom prst="roundRect">
            <a:avLst>
              <a:gd name="adj" fmla="val 963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D06EADD-0950-557B-AFA7-1E6C8C34E042}"/>
              </a:ext>
            </a:extLst>
          </p:cNvPr>
          <p:cNvSpPr txBox="1"/>
          <p:nvPr/>
        </p:nvSpPr>
        <p:spPr>
          <a:xfrm>
            <a:off x="7304782" y="4708414"/>
            <a:ext cx="20890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Bias Prediction Shift </a:t>
            </a:r>
            <a:b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 </a:t>
            </a:r>
            <a:r>
              <a:rPr kumimoji="1" lang="en-US" altLang="ko-KR" spc="-80" dirty="0">
                <a:solidFill>
                  <a:srgbClr val="CA2026"/>
                </a:solidFill>
                <a:latin typeface="Times New Roman" panose="02020603050405020304" pitchFamily="18" charset="0"/>
                <a:ea typeface="Apple SD Gothic Neo" panose="02000300000000000000" pitchFamily="2" charset="-127"/>
                <a:cs typeface="Times New Roman" panose="02020603050405020304" pitchFamily="18" charset="0"/>
              </a:rPr>
              <a:t>Fox News</a:t>
            </a:r>
            <a:endParaRPr kumimoji="1" lang="ko-KR" altLang="en-US" spc="-80" dirty="0">
              <a:solidFill>
                <a:srgbClr val="CA2026"/>
              </a:solidFill>
              <a:latin typeface="Times New Roman" panose="02020603050405020304" pitchFamily="18" charset="0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ED30155-DB32-536C-07E3-3F0DF20C5352}"/>
              </a:ext>
            </a:extLst>
          </p:cNvPr>
          <p:cNvSpPr txBox="1"/>
          <p:nvPr/>
        </p:nvSpPr>
        <p:spPr>
          <a:xfrm>
            <a:off x="7625653" y="5312853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 – (0) = </a:t>
            </a:r>
            <a:r>
              <a:rPr kumimoji="1"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0.91</a:t>
            </a:r>
            <a:endParaRPr kumimoji="1"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A00DBD67-7A41-359D-720C-2833D9C53205}"/>
              </a:ext>
            </a:extLst>
          </p:cNvPr>
          <p:cNvCxnSpPr>
            <a:cxnSpLocks/>
            <a:stCxn id="210" idx="3"/>
            <a:endCxn id="243" idx="1"/>
          </p:cNvCxnSpPr>
          <p:nvPr/>
        </p:nvCxnSpPr>
        <p:spPr>
          <a:xfrm>
            <a:off x="7006235" y="4166971"/>
            <a:ext cx="309451" cy="1031139"/>
          </a:xfrm>
          <a:prstGeom prst="bentConnector3">
            <a:avLst>
              <a:gd name="adj1" fmla="val 3231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8BFA20A6-B681-7186-36AA-93A6D3D5D5E6}"/>
              </a:ext>
            </a:extLst>
          </p:cNvPr>
          <p:cNvCxnSpPr>
            <a:cxnSpLocks/>
            <a:stCxn id="170" idx="3"/>
            <a:endCxn id="243" idx="1"/>
          </p:cNvCxnSpPr>
          <p:nvPr/>
        </p:nvCxnSpPr>
        <p:spPr>
          <a:xfrm flipV="1">
            <a:off x="7001016" y="5198110"/>
            <a:ext cx="314670" cy="6511"/>
          </a:xfrm>
          <a:prstGeom prst="straightConnector1">
            <a:avLst/>
          </a:prstGeom>
          <a:ln w="47625">
            <a:solidFill>
              <a:srgbClr val="CA212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1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28910</TotalTime>
  <Words>2081</Words>
  <Application>Microsoft Macintosh PowerPoint</Application>
  <PresentationFormat>와이드스크린</PresentationFormat>
  <Paragraphs>298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Apple SD Gothic Neo</vt:lpstr>
      <vt:lpstr>Apple SD Gothic Neo Light</vt:lpstr>
      <vt:lpstr>Arial</vt:lpstr>
      <vt:lpstr>Calibri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YongHo Jung</dc:creator>
  <cp:lastModifiedBy>박성진</cp:lastModifiedBy>
  <cp:revision>603</cp:revision>
  <dcterms:created xsi:type="dcterms:W3CDTF">2020-11-04T23:23:39Z</dcterms:created>
  <dcterms:modified xsi:type="dcterms:W3CDTF">2025-10-12T12:46:20Z</dcterms:modified>
</cp:coreProperties>
</file>